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8" r:id="rId2"/>
    <p:sldId id="319" r:id="rId3"/>
    <p:sldId id="323" r:id="rId4"/>
    <p:sldId id="320" r:id="rId5"/>
    <p:sldId id="321" r:id="rId6"/>
    <p:sldId id="322" r:id="rId7"/>
    <p:sldId id="281" r:id="rId8"/>
    <p:sldId id="283" r:id="rId9"/>
    <p:sldId id="282" r:id="rId10"/>
    <p:sldId id="305" r:id="rId11"/>
    <p:sldId id="316" r:id="rId12"/>
    <p:sldId id="315" r:id="rId13"/>
    <p:sldId id="312" r:id="rId14"/>
    <p:sldId id="309" r:id="rId15"/>
    <p:sldId id="310" r:id="rId16"/>
    <p:sldId id="313" r:id="rId17"/>
    <p:sldId id="271" r:id="rId18"/>
    <p:sldId id="296" r:id="rId19"/>
    <p:sldId id="301" r:id="rId20"/>
    <p:sldId id="275" r:id="rId21"/>
    <p:sldId id="263" r:id="rId22"/>
    <p:sldId id="302" r:id="rId23"/>
    <p:sldId id="277" r:id="rId24"/>
    <p:sldId id="262" r:id="rId25"/>
    <p:sldId id="276" r:id="rId26"/>
    <p:sldId id="257" r:id="rId27"/>
    <p:sldId id="272" r:id="rId28"/>
    <p:sldId id="288" r:id="rId29"/>
    <p:sldId id="286" r:id="rId30"/>
    <p:sldId id="287" r:id="rId31"/>
    <p:sldId id="266" r:id="rId32"/>
    <p:sldId id="304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7F7F7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4" autoAdjust="0"/>
    <p:restoredTop sz="94434" autoAdjust="0"/>
  </p:normalViewPr>
  <p:slideViewPr>
    <p:cSldViewPr snapToGrid="0" showGuides="1">
      <p:cViewPr varScale="1">
        <p:scale>
          <a:sx n="74" d="100"/>
          <a:sy n="74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stion01\Desktop\Graficos%20SIPP%20y%20comparac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stion01\Desktop\Graficos%20SIPP%20y%20comparaci&#243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stion01\Desktop\Graficos%20SIPP%20y%20comparaci&#243;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estion01\Desktop\Graficos%20SIPP%20y%20comparaci&#243;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Comparación</a:t>
            </a:r>
            <a:r>
              <a:rPr lang="es-CL" baseline="0"/>
              <a:t> reportabilidad SIPP 2011 - 2012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'COMPARACION 2011-2012'!$F$61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518518518518519E-3"/>
                  <c:y val="0.170509259259259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2011-2012'!$G$60</c:f>
              <c:strCache>
                <c:ptCount val="1"/>
                <c:pt idx="0">
                  <c:v>Derechos Humanos</c:v>
                </c:pt>
              </c:strCache>
            </c:strRef>
          </c:cat>
          <c:val>
            <c:numRef>
              <c:f>'COMPARACION 2011-2012'!$G$61</c:f>
              <c:numCache>
                <c:formatCode>0%</c:formatCode>
                <c:ptCount val="1"/>
                <c:pt idx="0">
                  <c:v>0.6228070175438597</c:v>
                </c:pt>
              </c:numCache>
            </c:numRef>
          </c:val>
        </c:ser>
        <c:ser>
          <c:idx val="1"/>
          <c:order val="1"/>
          <c:tx>
            <c:strRef>
              <c:f>'COMPARACION 2011-2012'!$F$62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037037037036171E-3"/>
                  <c:y val="0.1763888888888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2011-2012'!$G$60</c:f>
              <c:strCache>
                <c:ptCount val="1"/>
                <c:pt idx="0">
                  <c:v>Derechos Humanos</c:v>
                </c:pt>
              </c:strCache>
            </c:strRef>
          </c:cat>
          <c:val>
            <c:numRef>
              <c:f>'COMPARACION 2011-2012'!$G$62</c:f>
              <c:numCache>
                <c:formatCode>0%</c:formatCode>
                <c:ptCount val="1"/>
                <c:pt idx="0">
                  <c:v>0.70175438596491224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154336"/>
        <c:axId val="791155424"/>
      </c:barChart>
      <c:catAx>
        <c:axId val="791154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1155424"/>
        <c:crosses val="autoZero"/>
        <c:auto val="1"/>
        <c:lblAlgn val="ctr"/>
        <c:lblOffset val="100"/>
        <c:noMultiLvlLbl val="0"/>
      </c:catAx>
      <c:valAx>
        <c:axId val="791155424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79115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Comparación</a:t>
            </a:r>
            <a:r>
              <a:rPr lang="es-CL" baseline="0"/>
              <a:t> reportabilidad SIPP 2011 - 2012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'COMPARACION 2011-2012'!$F$61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518518518518519E-3"/>
                  <c:y val="0.176388888888888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2011-2012'!$H$60</c:f>
              <c:strCache>
                <c:ptCount val="1"/>
                <c:pt idx="0">
                  <c:v>Prácticas Laborales</c:v>
                </c:pt>
              </c:strCache>
            </c:strRef>
          </c:cat>
          <c:val>
            <c:numRef>
              <c:f>'COMPARACION 2011-2012'!$H$61</c:f>
              <c:numCache>
                <c:formatCode>0%</c:formatCode>
                <c:ptCount val="1"/>
                <c:pt idx="0">
                  <c:v>0.76315789473684215</c:v>
                </c:pt>
              </c:numCache>
            </c:numRef>
          </c:val>
        </c:ser>
        <c:ser>
          <c:idx val="1"/>
          <c:order val="1"/>
          <c:tx>
            <c:strRef>
              <c:f>'COMPARACION 2011-2012'!$F$62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3518518518518519E-3"/>
                  <c:y val="0.17344907407407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2011-2012'!$H$60</c:f>
              <c:strCache>
                <c:ptCount val="1"/>
                <c:pt idx="0">
                  <c:v>Prácticas Laborales</c:v>
                </c:pt>
              </c:strCache>
            </c:strRef>
          </c:cat>
          <c:val>
            <c:numRef>
              <c:f>'COMPARACION 2011-2012'!$H$62</c:f>
              <c:numCache>
                <c:formatCode>0%</c:formatCode>
                <c:ptCount val="1"/>
                <c:pt idx="0">
                  <c:v>0.78947368421052633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157600"/>
        <c:axId val="791158688"/>
      </c:barChart>
      <c:catAx>
        <c:axId val="7911576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1158688"/>
        <c:crosses val="autoZero"/>
        <c:auto val="1"/>
        <c:lblAlgn val="ctr"/>
        <c:lblOffset val="100"/>
        <c:noMultiLvlLbl val="0"/>
      </c:catAx>
      <c:valAx>
        <c:axId val="791158688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79115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Comparación</a:t>
            </a:r>
            <a:r>
              <a:rPr lang="es-CL" baseline="0"/>
              <a:t> reportabilidad SIPP 2011 - 2012</a:t>
            </a:r>
            <a:endParaRPr lang="es-CL"/>
          </a:p>
        </c:rich>
      </c:tx>
      <c:layout>
        <c:manualLayout>
          <c:xMode val="edge"/>
          <c:yMode val="edge"/>
          <c:x val="0.18546333333333331"/>
          <c:y val="1.763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'COMPARACION 2011-2012'!$F$61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7344907407407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2011-2012'!$J$60</c:f>
              <c:strCache>
                <c:ptCount val="1"/>
                <c:pt idx="0">
                  <c:v>Medio Ambiente</c:v>
                </c:pt>
              </c:strCache>
            </c:strRef>
          </c:cat>
          <c:val>
            <c:numRef>
              <c:f>'COMPARACION 2011-2012'!$J$61</c:f>
              <c:numCache>
                <c:formatCode>0%</c:formatCode>
                <c:ptCount val="1"/>
                <c:pt idx="0">
                  <c:v>0.72180451127819545</c:v>
                </c:pt>
              </c:numCache>
            </c:numRef>
          </c:val>
        </c:ser>
        <c:ser>
          <c:idx val="1"/>
          <c:order val="1"/>
          <c:tx>
            <c:strRef>
              <c:f>'COMPARACION 2011-2012'!$F$62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518518518518519E-3"/>
                  <c:y val="0.19108796296296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2011-2012'!$J$60</c:f>
              <c:strCache>
                <c:ptCount val="1"/>
                <c:pt idx="0">
                  <c:v>Medio Ambiente</c:v>
                </c:pt>
              </c:strCache>
            </c:strRef>
          </c:cat>
          <c:val>
            <c:numRef>
              <c:f>'COMPARACION 2011-2012'!$J$62</c:f>
              <c:numCache>
                <c:formatCode>0%</c:formatCode>
                <c:ptCount val="1"/>
                <c:pt idx="0">
                  <c:v>0.67669172932330823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159776"/>
        <c:axId val="791146720"/>
      </c:barChart>
      <c:catAx>
        <c:axId val="791159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1146720"/>
        <c:crosses val="autoZero"/>
        <c:auto val="1"/>
        <c:lblAlgn val="ctr"/>
        <c:lblOffset val="100"/>
        <c:noMultiLvlLbl val="0"/>
      </c:catAx>
      <c:valAx>
        <c:axId val="79114672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79115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Comparación</a:t>
            </a:r>
            <a:r>
              <a:rPr lang="es-CL" baseline="0"/>
              <a:t> reportabilidad SIPP 2011 - 2012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'COMPARACION 2011-2012'!$F$61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734490740740740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2011-2012'!$I$60</c:f>
              <c:strCache>
                <c:ptCount val="1"/>
                <c:pt idx="0">
                  <c:v>Anticorrupción</c:v>
                </c:pt>
              </c:strCache>
            </c:strRef>
          </c:cat>
          <c:val>
            <c:numRef>
              <c:f>'COMPARACION 2011-2012'!$I$61</c:f>
              <c:numCache>
                <c:formatCode>0%</c:formatCode>
                <c:ptCount val="1"/>
                <c:pt idx="0">
                  <c:v>0.62105263157894741</c:v>
                </c:pt>
              </c:numCache>
            </c:numRef>
          </c:val>
        </c:ser>
        <c:ser>
          <c:idx val="1"/>
          <c:order val="1"/>
          <c:tx>
            <c:strRef>
              <c:f>'COMPARACION 2011-2012'!$F$62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518518518518519E-3"/>
                  <c:y val="0.179328703703703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'COMPARACION 2011-2012'!$I$60</c:f>
              <c:strCache>
                <c:ptCount val="1"/>
                <c:pt idx="0">
                  <c:v>Anticorrupción</c:v>
                </c:pt>
              </c:strCache>
            </c:strRef>
          </c:cat>
          <c:val>
            <c:numRef>
              <c:f>'COMPARACION 2011-2012'!$I$62</c:f>
              <c:numCache>
                <c:formatCode>0%</c:formatCode>
                <c:ptCount val="1"/>
                <c:pt idx="0">
                  <c:v>0.72631578947368425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150528"/>
        <c:axId val="791151072"/>
      </c:barChart>
      <c:catAx>
        <c:axId val="791150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91151072"/>
        <c:crosses val="autoZero"/>
        <c:auto val="1"/>
        <c:lblAlgn val="ctr"/>
        <c:lblOffset val="100"/>
        <c:noMultiLvlLbl val="0"/>
      </c:catAx>
      <c:valAx>
        <c:axId val="791151072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79115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BECCD7-73E9-468D-9E00-5648559D5F0B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F1E98-0C95-4D03-B977-76F1A072A96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5063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Introducir el tema de la Responsabilidad Social desde la perspectiva de Pacto Global: ¿Qué es Pacto Global y cómo aborda la RS?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Iniciativa de Naciones Unidas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CL" sz="10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Plataforma de liderazgo para el desarrollo, la implementación y divulgación de prácticas y políticas empresariales, responsables y sostenibles.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0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Apoyada en los grandes acuerdos aprobados en las convenciones de Naciones Unidas, en las áreas de Derechos Humanos, Relaciones Laborales, Medioambiente y Anticorrupción.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000" kern="1200" baseline="0" dirty="0" smtClean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Con más de 10.000 participantes alrededor del mundo, conformados por diferentes tipos de organizaciones de más de 130 países, es la mayor iniciativa voluntaria de responsabilidad corporativa en el mundo.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CL" sz="10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En Chile, desde 2007 bajo el alero de la Universidad Andrés Bello.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000" b="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5B25-048F-45F3-83F3-1F646267BF4A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671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http://radelaw.com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3557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victoryoutreachwhittier.org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0388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 smtClean="0">
              <a:solidFill>
                <a:srgbClr val="FF0000"/>
              </a:solidFill>
            </a:endParaRPr>
          </a:p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AED3-E884-4612-AC04-5CE843D2CDD7}" type="slidenum">
              <a:rPr lang="es-CL" smtClean="0"/>
              <a:pPr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538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AED3-E884-4612-AC04-5CE843D2CDD7}" type="slidenum">
              <a:rPr lang="es-CL" smtClean="0"/>
              <a:pPr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4448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AED3-E884-4612-AC04-5CE843D2CDD7}" type="slidenum">
              <a:rPr lang="es-CL" smtClean="0"/>
              <a:pPr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3220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97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AED3-E884-4612-AC04-5CE843D2CDD7}" type="slidenum">
              <a:rPr lang="es-CL" smtClean="0"/>
              <a:pPr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972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Ingeniería Industrial y Construcción (25%)</a:t>
            </a:r>
          </a:p>
          <a:p>
            <a:r>
              <a:rPr lang="es-CL" dirty="0" smtClean="0"/>
              <a:t>Financiero (16%)</a:t>
            </a:r>
          </a:p>
          <a:p>
            <a:r>
              <a:rPr lang="es-CL" dirty="0" smtClean="0"/>
              <a:t>Farmacéutico y Salud (9%)</a:t>
            </a:r>
          </a:p>
          <a:p>
            <a:r>
              <a:rPr lang="es-CL" dirty="0" smtClean="0"/>
              <a:t>Energético (9%).</a:t>
            </a:r>
          </a:p>
          <a:p>
            <a:r>
              <a:rPr lang="es-CL" dirty="0" smtClean="0"/>
              <a:t>El resto de la muestra se divide en empresas relacionadas con los rubros de Transporte, Bebidas y Alimentos, Telecomunicaciones, </a:t>
            </a:r>
            <a:r>
              <a:rPr lang="es-CL" i="1" dirty="0" err="1" smtClean="0"/>
              <a:t>Retail</a:t>
            </a:r>
            <a:r>
              <a:rPr lang="es-CL" dirty="0" smtClean="0"/>
              <a:t>, Minería, Sanitarias y otros. </a:t>
            </a:r>
          </a:p>
          <a:p>
            <a:endParaRPr lang="es-C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927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políticas de transparencia y prevención del delito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Ambiental, 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de Gestión de Calidad 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Política de salud y</a:t>
            </a:r>
            <a:r>
              <a:rPr lang="es-CL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seguridad ocupacional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952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b="1" dirty="0" smtClean="0"/>
              <a:t>Relaciones Laborales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incidentes de discriminación y medidas adoptadas (HR4) 2011 reportaba un 58%, y en 2012 reportó el </a:t>
            </a:r>
            <a:r>
              <a:rPr lang="es-CL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79%</a:t>
            </a:r>
          </a:p>
          <a:p>
            <a:endParaRPr lang="es-CL" dirty="0" smtClean="0"/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CL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Derechos Humanos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porcentaje de los principales proveedores, contratistas y otros socios que han sido objeto de análisis en materia de derechos humanos, y medidas adoptadas (HR2) se observa un aumento de 11% 2011 reportaba un 53%, y en 2012 reportó un 63%. 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 solamente el 26% reportaba el número total de incidentes relacionados con violaciones de los derechos de los indígenas y medidas adoptadas (HR9). Este año esa cifra aumenta a 47% mostrando un aumento de 21%.</a:t>
            </a:r>
          </a:p>
          <a:p>
            <a:endParaRPr lang="es-CL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888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Medioambiente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indicadores que experimentaron una mayor baja son el EN16 y el EN 29, referidos a las emisiones totales de gases de efecto invernadero y a los impactos ambientales generados por el transporte de productos. El primero disminuyó en un 21%, mientras que el segundo en un 16%. El cálculo de las emisiones implica una </a:t>
            </a:r>
            <a:r>
              <a:rPr lang="es-C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expertisse</a:t>
            </a:r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tradicional al interior de las organizaciones, por lo que hacer dicha medición año a año requiere de la contratación de un servicio, por lo que existe la posibilidad de que las empresas no actualicen dicho indicador con una periodicidad anual definida.</a:t>
            </a:r>
          </a:p>
          <a:p>
            <a:endParaRPr lang="es-C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Anticorrupción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SO5 sobre la posición en políticas públicas y la posición que tienen las empresas en esta materia aumentó en un 26%,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SO6 sobre el valor de los aportes generados por la empresa a partidos políticos, pasando de un 37% a un 63%. 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402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0367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Sueñan con trabajos donde puedan llevar</a:t>
            </a:r>
            <a:r>
              <a:rPr lang="es-CL" baseline="0" dirty="0" smtClean="0"/>
              <a:t> a cabo eso que los motiva, que les gusta y les da sentido</a:t>
            </a:r>
          </a:p>
          <a:p>
            <a:r>
              <a:rPr lang="es-CL" baseline="0" dirty="0" smtClean="0"/>
              <a:t>El sueldo aparece como un elemento importante, pero más bien “higiénico”, que se ajuste al cargo</a:t>
            </a:r>
          </a:p>
          <a:p>
            <a:r>
              <a:rPr lang="es-CL" baseline="0" dirty="0" smtClean="0"/>
              <a:t>Quieren lugares donde puedan crecer profesionalmente</a:t>
            </a:r>
          </a:p>
          <a:p>
            <a:endParaRPr lang="es-CL" baseline="0" dirty="0" smtClean="0"/>
          </a:p>
          <a:p>
            <a:r>
              <a:rPr lang="es-C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Estudian lo que les apasiona y quieren poder seguir haciendo lo que le gusta en el lugar en que trabajen.</a:t>
            </a:r>
          </a:p>
          <a:p>
            <a:r>
              <a:rPr lang="es-C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diferencia de generaciones anteriores, sí tienen interés en contribuir a la sociedad (diferencia entre Chino Ríos y Giorgio Jackson)</a:t>
            </a:r>
            <a:endParaRPr lang="es-CL" dirty="0" smtClean="0"/>
          </a:p>
          <a:p>
            <a:endParaRPr lang="es-C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9AED3-E884-4612-AC04-5CE843D2CDD7}" type="slidenum">
              <a:rPr lang="es-CL" smtClean="0"/>
              <a:pPr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011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smtClean="0"/>
              <a:t>blogs.deia.com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F1E98-0C95-4D03-B977-76F1A072A96B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390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037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187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263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262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823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5743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699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423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1303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427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656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E67B-C5F6-46A8-AA0C-8F78F1684382}" type="datetimeFigureOut">
              <a:rPr lang="es-CL" smtClean="0"/>
              <a:t>17-12-2013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78B4C-7E5C-48C8-9A39-30CCEF2907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9116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0542" y="0"/>
            <a:ext cx="10712158" cy="5799221"/>
          </a:xfrm>
          <a:prstGeom prst="rect">
            <a:avLst/>
          </a:prstGeom>
        </p:spPr>
      </p:pic>
      <p:pic>
        <p:nvPicPr>
          <p:cNvPr id="3" name="Imagen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5" y="6089455"/>
            <a:ext cx="2991895" cy="6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438" y="5981390"/>
            <a:ext cx="30956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ollabcubed.files.wordpress.com/2012/10/high-trestle-trail-bridge_kevin_eberle_booneiowa_collabcub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3"/>
          <a:stretch/>
        </p:blipFill>
        <p:spPr bwMode="auto">
          <a:xfrm>
            <a:off x="0" y="1"/>
            <a:ext cx="1232535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1020877"/>
            <a:ext cx="11734800" cy="707886"/>
          </a:xfrm>
          <a:prstGeom prst="rect">
            <a:avLst/>
          </a:prstGeom>
          <a:solidFill>
            <a:schemeClr val="accent5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erose" pitchFamily="2" charset="0"/>
              </a:rPr>
              <a:t>INTEGRACIÓN TRANSVERSAL DE LOS PRINCIPIOS DE PACTO GLOBAL</a:t>
            </a:r>
            <a:endParaRPr lang="es-CL" sz="4000" b="1" dirty="0">
              <a:solidFill>
                <a:schemeClr val="tx1">
                  <a:lumMod val="65000"/>
                  <a:lumOff val="35000"/>
                </a:schemeClr>
              </a:solidFill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6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4708" y="1708918"/>
            <a:ext cx="12192000" cy="41685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Oval Callout 8"/>
          <p:cNvSpPr/>
          <p:nvPr/>
        </p:nvSpPr>
        <p:spPr>
          <a:xfrm>
            <a:off x="586882" y="2754137"/>
            <a:ext cx="2489923" cy="2179404"/>
          </a:xfrm>
          <a:prstGeom prst="wedgeEllipseCallout">
            <a:avLst>
              <a:gd name="adj1" fmla="val -31106"/>
              <a:gd name="adj2" fmla="val -5247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Tiene Política de Sostenibilidad</a:t>
            </a:r>
            <a:endParaRPr lang="es-CL" dirty="0"/>
          </a:p>
        </p:txBody>
      </p:sp>
      <p:sp>
        <p:nvSpPr>
          <p:cNvPr id="11" name="Oval Callout 9"/>
          <p:cNvSpPr/>
          <p:nvPr/>
        </p:nvSpPr>
        <p:spPr>
          <a:xfrm>
            <a:off x="3394106" y="3042768"/>
            <a:ext cx="2489646" cy="2179404"/>
          </a:xfrm>
          <a:prstGeom prst="wedgeEllipseCallout">
            <a:avLst>
              <a:gd name="adj1" fmla="val 1603"/>
              <a:gd name="adj2" fmla="val -599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Instancias de gestión de la sostenibilidad en alta dirección</a:t>
            </a:r>
            <a:endParaRPr lang="es-CL" dirty="0"/>
          </a:p>
        </p:txBody>
      </p:sp>
      <p:sp>
        <p:nvSpPr>
          <p:cNvPr id="12" name="Oval Callout 10"/>
          <p:cNvSpPr/>
          <p:nvPr/>
        </p:nvSpPr>
        <p:spPr>
          <a:xfrm>
            <a:off x="6358163" y="3205616"/>
            <a:ext cx="2489646" cy="2179404"/>
          </a:xfrm>
          <a:prstGeom prst="wedgeEllipseCallout">
            <a:avLst>
              <a:gd name="adj1" fmla="val 27846"/>
              <a:gd name="adj2" fmla="val -520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Posee reportes verificados por una tercera parte</a:t>
            </a:r>
            <a:endParaRPr lang="es-CL" dirty="0"/>
          </a:p>
        </p:txBody>
      </p:sp>
      <p:sp>
        <p:nvSpPr>
          <p:cNvPr id="13" name="Oval Callout 11"/>
          <p:cNvSpPr/>
          <p:nvPr/>
        </p:nvSpPr>
        <p:spPr>
          <a:xfrm>
            <a:off x="9243665" y="2598824"/>
            <a:ext cx="2489646" cy="2179404"/>
          </a:xfrm>
          <a:prstGeom prst="wedgeEllipseCallout">
            <a:avLst>
              <a:gd name="adj1" fmla="val -18559"/>
              <a:gd name="adj2" fmla="val 526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Declara su apoyo a PG en carta de máxima autoridad</a:t>
            </a:r>
            <a:endParaRPr lang="es-CL" dirty="0"/>
          </a:p>
        </p:txBody>
      </p:sp>
      <p:sp>
        <p:nvSpPr>
          <p:cNvPr id="14" name="TextBox 12"/>
          <p:cNvSpPr txBox="1"/>
          <p:nvPr/>
        </p:nvSpPr>
        <p:spPr>
          <a:xfrm>
            <a:off x="586881" y="1983364"/>
            <a:ext cx="122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66%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4471800" y="2132281"/>
            <a:ext cx="115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47%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8045245" y="2545371"/>
            <a:ext cx="115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41%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0260" y="4822652"/>
            <a:ext cx="1066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63%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11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4708" y="1745014"/>
            <a:ext cx="12192000" cy="41685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Oval Callout 8"/>
          <p:cNvSpPr/>
          <p:nvPr/>
        </p:nvSpPr>
        <p:spPr>
          <a:xfrm>
            <a:off x="586882" y="2754137"/>
            <a:ext cx="2489923" cy="2179404"/>
          </a:xfrm>
          <a:prstGeom prst="wedgeEllipseCallout">
            <a:avLst>
              <a:gd name="adj1" fmla="val -31106"/>
              <a:gd name="adj2" fmla="val -5247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Poseen políticas específicas que guíen a la organización </a:t>
            </a:r>
            <a:endParaRPr lang="es-CL" dirty="0"/>
          </a:p>
        </p:txBody>
      </p:sp>
      <p:sp>
        <p:nvSpPr>
          <p:cNvPr id="11" name="Oval Callout 9"/>
          <p:cNvSpPr/>
          <p:nvPr/>
        </p:nvSpPr>
        <p:spPr>
          <a:xfrm>
            <a:off x="3394106" y="3042768"/>
            <a:ext cx="2489646" cy="2179404"/>
          </a:xfrm>
          <a:prstGeom prst="wedgeEllipseCallout">
            <a:avLst>
              <a:gd name="adj1" fmla="val 1603"/>
              <a:gd name="adj2" fmla="val -5998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Ha identificado riesgos e impactos de sus operaciones</a:t>
            </a:r>
            <a:endParaRPr lang="es-CL" dirty="0"/>
          </a:p>
        </p:txBody>
      </p:sp>
      <p:sp>
        <p:nvSpPr>
          <p:cNvPr id="12" name="Oval Callout 10"/>
          <p:cNvSpPr/>
          <p:nvPr/>
        </p:nvSpPr>
        <p:spPr>
          <a:xfrm>
            <a:off x="6358163" y="3205616"/>
            <a:ext cx="2489646" cy="2179404"/>
          </a:xfrm>
          <a:prstGeom prst="wedgeEllipseCallout">
            <a:avLst>
              <a:gd name="adj1" fmla="val 27846"/>
              <a:gd name="adj2" fmla="val -5204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Cumple con certificaciones y/o estándares internacionales</a:t>
            </a:r>
            <a:endParaRPr lang="es-CL" dirty="0"/>
          </a:p>
        </p:txBody>
      </p:sp>
      <p:sp>
        <p:nvSpPr>
          <p:cNvPr id="13" name="Oval Callout 11"/>
          <p:cNvSpPr/>
          <p:nvPr/>
        </p:nvSpPr>
        <p:spPr>
          <a:xfrm>
            <a:off x="9243665" y="2598824"/>
            <a:ext cx="2489646" cy="2179404"/>
          </a:xfrm>
          <a:prstGeom prst="wedgeEllipseCallout">
            <a:avLst>
              <a:gd name="adj1" fmla="val -18559"/>
              <a:gd name="adj2" fmla="val 526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Apoya iniciativas externas vinculadas a los principios de PG</a:t>
            </a:r>
            <a:endParaRPr lang="es-CL" dirty="0"/>
          </a:p>
        </p:txBody>
      </p:sp>
      <p:sp>
        <p:nvSpPr>
          <p:cNvPr id="14" name="TextBox 12"/>
          <p:cNvSpPr txBox="1"/>
          <p:nvPr/>
        </p:nvSpPr>
        <p:spPr>
          <a:xfrm>
            <a:off x="586881" y="1983364"/>
            <a:ext cx="120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94%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4471800" y="2132281"/>
            <a:ext cx="115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81%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8045245" y="2545371"/>
            <a:ext cx="115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72%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0260" y="4822652"/>
            <a:ext cx="1130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91%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racktopsystems.com/wp-content/uploads/2011/10/Apple-to-Apple-Red-to-green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42900"/>
            <a:ext cx="977265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373177"/>
            <a:ext cx="8115300" cy="830997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ellerose" pitchFamily="2" charset="0"/>
              </a:rPr>
              <a:t>COMPARACIÓN DE DESEMPEÑO SIPP</a:t>
            </a:r>
            <a:endParaRPr lang="es-CL" sz="4800" b="1" dirty="0">
              <a:solidFill>
                <a:schemeClr val="tx1">
                  <a:lumMod val="65000"/>
                  <a:lumOff val="35000"/>
                </a:schemeClr>
              </a:solidFill>
              <a:latin typeface="Bellerose" pitchFamily="2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75256" y="2815620"/>
            <a:ext cx="2678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600" dirty="0" smtClean="0">
                <a:solidFill>
                  <a:schemeClr val="bg1"/>
                </a:solidFill>
                <a:cs typeface="Aharoni" panose="02010803020104030203" pitchFamily="2" charset="-79"/>
              </a:rPr>
              <a:t>2011</a:t>
            </a:r>
            <a:endParaRPr lang="es-CL" sz="8800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81850" y="2815620"/>
            <a:ext cx="2678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600" dirty="0" smtClean="0">
                <a:solidFill>
                  <a:schemeClr val="bg1"/>
                </a:solidFill>
              </a:rPr>
              <a:t>2012</a:t>
            </a:r>
            <a:endParaRPr lang="es-CL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49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0000"/>
          <a:stretch/>
        </p:blipFill>
        <p:spPr bwMode="auto">
          <a:xfrm>
            <a:off x="0" y="449981"/>
            <a:ext cx="12192000" cy="123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181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1181100" y="589745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DERECHOS HUMANOS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696200" y="589746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RELACIONES LABORALES</a:t>
            </a:r>
            <a:endParaRPr lang="es-CL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849654"/>
              </p:ext>
            </p:extLst>
          </p:nvPr>
        </p:nvGraphicFramePr>
        <p:xfrm>
          <a:off x="493361" y="2134889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704822"/>
              </p:ext>
            </p:extLst>
          </p:nvPr>
        </p:nvGraphicFramePr>
        <p:xfrm>
          <a:off x="6350001" y="2134889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2158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10" grpId="0">
        <p:bldAsOne/>
      </p:bldGraphic>
      <p:bldGraphic spid="1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50000"/>
          <a:stretch/>
        </p:blipFill>
        <p:spPr bwMode="auto">
          <a:xfrm>
            <a:off x="0" y="449982"/>
            <a:ext cx="12192000" cy="123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1181100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1552575" y="805190"/>
            <a:ext cx="29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MEDIOAMBIENTE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799097" y="805190"/>
            <a:ext cx="2990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ANTICORRUPCIÓN</a:t>
            </a:r>
            <a:endParaRPr lang="es-CL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271205"/>
              </p:ext>
            </p:extLst>
          </p:nvPr>
        </p:nvGraphicFramePr>
        <p:xfrm>
          <a:off x="369376" y="2165889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242020"/>
              </p:ext>
            </p:extLst>
          </p:nvPr>
        </p:nvGraphicFramePr>
        <p:xfrm>
          <a:off x="6398217" y="2165889"/>
          <a:ext cx="540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666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Graphic spid="6" grpId="0">
        <p:bldAsOne/>
      </p:bldGraphic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corasia.files.wordpress.com/2010/12/color-doo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59"/>
          <a:stretch/>
        </p:blipFill>
        <p:spPr bwMode="auto">
          <a:xfrm>
            <a:off x="0" y="854781"/>
            <a:ext cx="12192001" cy="601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-1" y="0"/>
            <a:ext cx="1219200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s-CL" sz="2400" b="1" dirty="0" smtClean="0">
              <a:solidFill>
                <a:schemeClr val="bg1"/>
              </a:solidFill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INICIATIVAS </a:t>
            </a:r>
            <a:r>
              <a:rPr lang="es-CL" sz="2400" b="1" dirty="0">
                <a:solidFill>
                  <a:schemeClr val="bg1"/>
                </a:solidFill>
              </a:rPr>
              <a:t>Y RESULTADOS DE LA INTEGRACIÓN DE LOS PRINCIPIOS </a:t>
            </a:r>
            <a:r>
              <a:rPr lang="es-CL" sz="2400" b="1" dirty="0" smtClean="0">
                <a:solidFill>
                  <a:schemeClr val="bg1"/>
                </a:solidFill>
              </a:rPr>
              <a:t>DE </a:t>
            </a:r>
            <a:r>
              <a:rPr lang="es-CL" sz="2400" b="1" dirty="0">
                <a:solidFill>
                  <a:schemeClr val="bg1"/>
                </a:solidFill>
              </a:rPr>
              <a:t>PACTO </a:t>
            </a:r>
            <a:r>
              <a:rPr lang="es-CL" sz="2400" b="1" dirty="0" smtClean="0">
                <a:solidFill>
                  <a:schemeClr val="bg1"/>
                </a:solidFill>
              </a:rPr>
              <a:t>GLOBAL</a:t>
            </a:r>
          </a:p>
          <a:p>
            <a:pPr algn="ctr"/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3383347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DERECHOS HUMANOS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90850" y="3383347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RELACIONES LABORALES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532646" y="3401059"/>
            <a:ext cx="2117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MEDIO</a:t>
            </a:r>
          </a:p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AMBIENTE</a:t>
            </a: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088855" y="3459480"/>
            <a:ext cx="2990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ANTI-</a:t>
            </a:r>
          </a:p>
          <a:p>
            <a:pPr algn="ctr"/>
            <a:r>
              <a:rPr lang="es-CL" sz="2800" dirty="0" smtClean="0">
                <a:solidFill>
                  <a:schemeClr val="bg1"/>
                </a:solidFill>
              </a:rPr>
              <a:t>CORRUPCIÓN</a:t>
            </a:r>
            <a:endParaRPr lang="es-C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arm3.staticflickr.com/2427/3682607697_38ef6295f9_z.jpg?zz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59" r="-292" b="7991"/>
          <a:stretch/>
        </p:blipFill>
        <p:spPr bwMode="auto">
          <a:xfrm>
            <a:off x="-223056" y="-19050"/>
            <a:ext cx="13011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223056" y="5296038"/>
            <a:ext cx="7385856" cy="923330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5400" dirty="0" smtClean="0">
                <a:latin typeface="Bellerose" pitchFamily="2" charset="0"/>
              </a:rPr>
              <a:t>DERECHOS</a:t>
            </a:r>
            <a:r>
              <a:rPr lang="es-CL" sz="4800" dirty="0" smtClean="0">
                <a:latin typeface="Bellerose" pitchFamily="2" charset="0"/>
              </a:rPr>
              <a:t> HUMANOS</a:t>
            </a:r>
            <a:endParaRPr lang="es-CL" sz="4800" dirty="0"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r="2356" b="12460"/>
          <a:stretch/>
        </p:blipFill>
        <p:spPr>
          <a:xfrm>
            <a:off x="1" y="0"/>
            <a:ext cx="12181114" cy="6825343"/>
          </a:xfrm>
          <a:prstGeom prst="rect">
            <a:avLst/>
          </a:prstGeom>
          <a:effectLst>
            <a:glow rad="127000">
              <a:schemeClr val="accent1">
                <a:alpha val="94000"/>
              </a:schemeClr>
            </a:glow>
          </a:effectLst>
        </p:spPr>
      </p:pic>
      <p:sp>
        <p:nvSpPr>
          <p:cNvPr id="3" name="Rectángulo 2"/>
          <p:cNvSpPr/>
          <p:nvPr/>
        </p:nvSpPr>
        <p:spPr>
          <a:xfrm>
            <a:off x="475849" y="1808419"/>
            <a:ext cx="4629551" cy="1138773"/>
          </a:xfrm>
          <a:custGeom>
            <a:avLst/>
            <a:gdLst>
              <a:gd name="connsiteX0" fmla="*/ 0 w 5630779"/>
              <a:gd name="connsiteY0" fmla="*/ 0 h 1138773"/>
              <a:gd name="connsiteX1" fmla="*/ 5630779 w 5630779"/>
              <a:gd name="connsiteY1" fmla="*/ 0 h 1138773"/>
              <a:gd name="connsiteX2" fmla="*/ 5630779 w 5630779"/>
              <a:gd name="connsiteY2" fmla="*/ 1138773 h 1138773"/>
              <a:gd name="connsiteX3" fmla="*/ 0 w 5630779"/>
              <a:gd name="connsiteY3" fmla="*/ 1138773 h 1138773"/>
              <a:gd name="connsiteX4" fmla="*/ 0 w 5630779"/>
              <a:gd name="connsiteY4" fmla="*/ 0 h 1138773"/>
              <a:gd name="connsiteX0" fmla="*/ 1809750 w 5630779"/>
              <a:gd name="connsiteY0" fmla="*/ 0 h 1386423"/>
              <a:gd name="connsiteX1" fmla="*/ 5630779 w 5630779"/>
              <a:gd name="connsiteY1" fmla="*/ 247650 h 1386423"/>
              <a:gd name="connsiteX2" fmla="*/ 5630779 w 5630779"/>
              <a:gd name="connsiteY2" fmla="*/ 1386423 h 1386423"/>
              <a:gd name="connsiteX3" fmla="*/ 0 w 5630779"/>
              <a:gd name="connsiteY3" fmla="*/ 1386423 h 1386423"/>
              <a:gd name="connsiteX4" fmla="*/ 1809750 w 5630779"/>
              <a:gd name="connsiteY4" fmla="*/ 0 h 1386423"/>
              <a:gd name="connsiteX0" fmla="*/ 1809750 w 5630779"/>
              <a:gd name="connsiteY0" fmla="*/ 0 h 1538823"/>
              <a:gd name="connsiteX1" fmla="*/ 5630779 w 5630779"/>
              <a:gd name="connsiteY1" fmla="*/ 247650 h 1538823"/>
              <a:gd name="connsiteX2" fmla="*/ 4449679 w 5630779"/>
              <a:gd name="connsiteY2" fmla="*/ 1538823 h 1538823"/>
              <a:gd name="connsiteX3" fmla="*/ 0 w 5630779"/>
              <a:gd name="connsiteY3" fmla="*/ 1386423 h 1538823"/>
              <a:gd name="connsiteX4" fmla="*/ 1809750 w 5630779"/>
              <a:gd name="connsiteY4" fmla="*/ 0 h 1538823"/>
              <a:gd name="connsiteX0" fmla="*/ 1809750 w 5630779"/>
              <a:gd name="connsiteY0" fmla="*/ 0 h 1443573"/>
              <a:gd name="connsiteX1" fmla="*/ 5630779 w 5630779"/>
              <a:gd name="connsiteY1" fmla="*/ 247650 h 1443573"/>
              <a:gd name="connsiteX2" fmla="*/ 5078329 w 5630779"/>
              <a:gd name="connsiteY2" fmla="*/ 1443573 h 1443573"/>
              <a:gd name="connsiteX3" fmla="*/ 0 w 5630779"/>
              <a:gd name="connsiteY3" fmla="*/ 1386423 h 1443573"/>
              <a:gd name="connsiteX4" fmla="*/ 1809750 w 5630779"/>
              <a:gd name="connsiteY4" fmla="*/ 0 h 1443573"/>
              <a:gd name="connsiteX0" fmla="*/ 1809750 w 5383129"/>
              <a:gd name="connsiteY0" fmla="*/ 0 h 1443573"/>
              <a:gd name="connsiteX1" fmla="*/ 5383129 w 5383129"/>
              <a:gd name="connsiteY1" fmla="*/ 266700 h 1443573"/>
              <a:gd name="connsiteX2" fmla="*/ 5078329 w 5383129"/>
              <a:gd name="connsiteY2" fmla="*/ 1443573 h 1443573"/>
              <a:gd name="connsiteX3" fmla="*/ 0 w 5383129"/>
              <a:gd name="connsiteY3" fmla="*/ 1386423 h 1443573"/>
              <a:gd name="connsiteX4" fmla="*/ 1809750 w 5383129"/>
              <a:gd name="connsiteY4" fmla="*/ 0 h 1443573"/>
              <a:gd name="connsiteX0" fmla="*/ 1733550 w 5383129"/>
              <a:gd name="connsiteY0" fmla="*/ 0 h 1462623"/>
              <a:gd name="connsiteX1" fmla="*/ 5383129 w 5383129"/>
              <a:gd name="connsiteY1" fmla="*/ 285750 h 1462623"/>
              <a:gd name="connsiteX2" fmla="*/ 5078329 w 5383129"/>
              <a:gd name="connsiteY2" fmla="*/ 1462623 h 1462623"/>
              <a:gd name="connsiteX3" fmla="*/ 0 w 5383129"/>
              <a:gd name="connsiteY3" fmla="*/ 1405473 h 1462623"/>
              <a:gd name="connsiteX4" fmla="*/ 1733550 w 5383129"/>
              <a:gd name="connsiteY4" fmla="*/ 0 h 1462623"/>
              <a:gd name="connsiteX0" fmla="*/ 1485900 w 5383129"/>
              <a:gd name="connsiteY0" fmla="*/ 0 h 1500723"/>
              <a:gd name="connsiteX1" fmla="*/ 5383129 w 5383129"/>
              <a:gd name="connsiteY1" fmla="*/ 323850 h 1500723"/>
              <a:gd name="connsiteX2" fmla="*/ 5078329 w 5383129"/>
              <a:gd name="connsiteY2" fmla="*/ 1500723 h 1500723"/>
              <a:gd name="connsiteX3" fmla="*/ 0 w 5383129"/>
              <a:gd name="connsiteY3" fmla="*/ 1443573 h 1500723"/>
              <a:gd name="connsiteX4" fmla="*/ 1485900 w 5383129"/>
              <a:gd name="connsiteY4" fmla="*/ 0 h 150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29" h="1500723">
                <a:moveTo>
                  <a:pt x="1485900" y="0"/>
                </a:moveTo>
                <a:lnTo>
                  <a:pt x="5383129" y="323850"/>
                </a:lnTo>
                <a:lnTo>
                  <a:pt x="5078329" y="1500723"/>
                </a:lnTo>
                <a:lnTo>
                  <a:pt x="0" y="1443573"/>
                </a:lnTo>
                <a:lnTo>
                  <a:pt x="148590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es-CL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75% </a:t>
            </a:r>
            <a:r>
              <a:rPr lang="es-CL" sz="2800" dirty="0" smtClean="0">
                <a:latin typeface="Berlin Sans FB" panose="020E0602020502020306" pitchFamily="34" charset="0"/>
              </a:rPr>
              <a:t>reporta el </a:t>
            </a:r>
            <a:r>
              <a:rPr lang="es-CL" sz="2800" dirty="0">
                <a:latin typeface="Berlin Sans FB" panose="020E0602020502020306" pitchFamily="34" charset="0"/>
              </a:rPr>
              <a:t>salario inicial estándar de </a:t>
            </a:r>
            <a:r>
              <a:rPr lang="es-CL" sz="2800" dirty="0" smtClean="0">
                <a:latin typeface="Berlin Sans FB" panose="020E0602020502020306" pitchFamily="34" charset="0"/>
              </a:rPr>
              <a:t>empresa</a:t>
            </a:r>
            <a:endParaRPr lang="es-CL" sz="2800" dirty="0">
              <a:latin typeface="Berlin Sans FB" panose="020E0602020502020306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78703" y="5138362"/>
            <a:ext cx="6096000" cy="4149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endParaRPr lang="es-CL" sz="2000" dirty="0">
              <a:solidFill>
                <a:srgbClr val="0070C0"/>
              </a:solidFill>
              <a:effectLst/>
              <a:latin typeface="Berlin Sans FB" panose="020E0602020502020306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29449" y="3257366"/>
            <a:ext cx="6085945" cy="1569660"/>
          </a:xfrm>
          <a:custGeom>
            <a:avLst/>
            <a:gdLst>
              <a:gd name="connsiteX0" fmla="*/ 0 w 6374703"/>
              <a:gd name="connsiteY0" fmla="*/ 0 h 1138773"/>
              <a:gd name="connsiteX1" fmla="*/ 6374703 w 6374703"/>
              <a:gd name="connsiteY1" fmla="*/ 0 h 1138773"/>
              <a:gd name="connsiteX2" fmla="*/ 6374703 w 6374703"/>
              <a:gd name="connsiteY2" fmla="*/ 1138773 h 1138773"/>
              <a:gd name="connsiteX3" fmla="*/ 0 w 6374703"/>
              <a:gd name="connsiteY3" fmla="*/ 1138773 h 1138773"/>
              <a:gd name="connsiteX4" fmla="*/ 0 w 6374703"/>
              <a:gd name="connsiteY4" fmla="*/ 0 h 1138773"/>
              <a:gd name="connsiteX0" fmla="*/ 0 w 6374703"/>
              <a:gd name="connsiteY0" fmla="*/ 0 h 1481673"/>
              <a:gd name="connsiteX1" fmla="*/ 6374703 w 6374703"/>
              <a:gd name="connsiteY1" fmla="*/ 0 h 1481673"/>
              <a:gd name="connsiteX2" fmla="*/ 5555553 w 6374703"/>
              <a:gd name="connsiteY2" fmla="*/ 1481673 h 1481673"/>
              <a:gd name="connsiteX3" fmla="*/ 0 w 6374703"/>
              <a:gd name="connsiteY3" fmla="*/ 1138773 h 1481673"/>
              <a:gd name="connsiteX4" fmla="*/ 0 w 6374703"/>
              <a:gd name="connsiteY4" fmla="*/ 0 h 1481673"/>
              <a:gd name="connsiteX0" fmla="*/ 876300 w 6374703"/>
              <a:gd name="connsiteY0" fmla="*/ 0 h 1976973"/>
              <a:gd name="connsiteX1" fmla="*/ 6374703 w 6374703"/>
              <a:gd name="connsiteY1" fmla="*/ 495300 h 1976973"/>
              <a:gd name="connsiteX2" fmla="*/ 5555553 w 6374703"/>
              <a:gd name="connsiteY2" fmla="*/ 1976973 h 1976973"/>
              <a:gd name="connsiteX3" fmla="*/ 0 w 6374703"/>
              <a:gd name="connsiteY3" fmla="*/ 1634073 h 1976973"/>
              <a:gd name="connsiteX4" fmla="*/ 876300 w 6374703"/>
              <a:gd name="connsiteY4" fmla="*/ 0 h 1976973"/>
              <a:gd name="connsiteX0" fmla="*/ 876300 w 6031803"/>
              <a:gd name="connsiteY0" fmla="*/ 0 h 1976973"/>
              <a:gd name="connsiteX1" fmla="*/ 6031803 w 6031803"/>
              <a:gd name="connsiteY1" fmla="*/ 0 h 1976973"/>
              <a:gd name="connsiteX2" fmla="*/ 5555553 w 6031803"/>
              <a:gd name="connsiteY2" fmla="*/ 1976973 h 1976973"/>
              <a:gd name="connsiteX3" fmla="*/ 0 w 6031803"/>
              <a:gd name="connsiteY3" fmla="*/ 1634073 h 1976973"/>
              <a:gd name="connsiteX4" fmla="*/ 876300 w 6031803"/>
              <a:gd name="connsiteY4" fmla="*/ 0 h 1976973"/>
              <a:gd name="connsiteX0" fmla="*/ 0 w 6085945"/>
              <a:gd name="connsiteY0" fmla="*/ 0 h 2073225"/>
              <a:gd name="connsiteX1" fmla="*/ 6085945 w 6085945"/>
              <a:gd name="connsiteY1" fmla="*/ 96252 h 2073225"/>
              <a:gd name="connsiteX2" fmla="*/ 5609695 w 6085945"/>
              <a:gd name="connsiteY2" fmla="*/ 2073225 h 2073225"/>
              <a:gd name="connsiteX3" fmla="*/ 54142 w 6085945"/>
              <a:gd name="connsiteY3" fmla="*/ 1730325 h 2073225"/>
              <a:gd name="connsiteX4" fmla="*/ 0 w 6085945"/>
              <a:gd name="connsiteY4" fmla="*/ 0 h 2073225"/>
              <a:gd name="connsiteX0" fmla="*/ 0 w 6085945"/>
              <a:gd name="connsiteY0" fmla="*/ 0 h 2073225"/>
              <a:gd name="connsiteX1" fmla="*/ 6085945 w 6085945"/>
              <a:gd name="connsiteY1" fmla="*/ 96252 h 2073225"/>
              <a:gd name="connsiteX2" fmla="*/ 5609695 w 6085945"/>
              <a:gd name="connsiteY2" fmla="*/ 2073225 h 2073225"/>
              <a:gd name="connsiteX3" fmla="*/ 4898972 w 6085945"/>
              <a:gd name="connsiteY3" fmla="*/ 1634686 h 2073225"/>
              <a:gd name="connsiteX4" fmla="*/ 54142 w 6085945"/>
              <a:gd name="connsiteY4" fmla="*/ 1730325 h 2073225"/>
              <a:gd name="connsiteX5" fmla="*/ 0 w 6085945"/>
              <a:gd name="connsiteY5" fmla="*/ 0 h 2073225"/>
              <a:gd name="connsiteX0" fmla="*/ 0 w 6085945"/>
              <a:gd name="connsiteY0" fmla="*/ 0 h 2244299"/>
              <a:gd name="connsiteX1" fmla="*/ 6085945 w 6085945"/>
              <a:gd name="connsiteY1" fmla="*/ 96252 h 2244299"/>
              <a:gd name="connsiteX2" fmla="*/ 5609695 w 6085945"/>
              <a:gd name="connsiteY2" fmla="*/ 2073225 h 2244299"/>
              <a:gd name="connsiteX3" fmla="*/ 4915014 w 6085945"/>
              <a:gd name="connsiteY3" fmla="*/ 2244286 h 2244299"/>
              <a:gd name="connsiteX4" fmla="*/ 54142 w 6085945"/>
              <a:gd name="connsiteY4" fmla="*/ 1730325 h 2244299"/>
              <a:gd name="connsiteX5" fmla="*/ 0 w 6085945"/>
              <a:gd name="connsiteY5" fmla="*/ 0 h 2244299"/>
              <a:gd name="connsiteX0" fmla="*/ 0 w 6085945"/>
              <a:gd name="connsiteY0" fmla="*/ 0 h 2244289"/>
              <a:gd name="connsiteX1" fmla="*/ 6085945 w 6085945"/>
              <a:gd name="connsiteY1" fmla="*/ 96252 h 2244289"/>
              <a:gd name="connsiteX2" fmla="*/ 4711337 w 6085945"/>
              <a:gd name="connsiteY2" fmla="*/ 1559877 h 2244289"/>
              <a:gd name="connsiteX3" fmla="*/ 4915014 w 6085945"/>
              <a:gd name="connsiteY3" fmla="*/ 2244286 h 2244289"/>
              <a:gd name="connsiteX4" fmla="*/ 54142 w 6085945"/>
              <a:gd name="connsiteY4" fmla="*/ 1730325 h 2244289"/>
              <a:gd name="connsiteX5" fmla="*/ 0 w 6085945"/>
              <a:gd name="connsiteY5" fmla="*/ 0 h 2244289"/>
              <a:gd name="connsiteX0" fmla="*/ 0 w 6085945"/>
              <a:gd name="connsiteY0" fmla="*/ 0 h 1730325"/>
              <a:gd name="connsiteX1" fmla="*/ 6085945 w 6085945"/>
              <a:gd name="connsiteY1" fmla="*/ 96252 h 1730325"/>
              <a:gd name="connsiteX2" fmla="*/ 4711337 w 6085945"/>
              <a:gd name="connsiteY2" fmla="*/ 1559877 h 1730325"/>
              <a:gd name="connsiteX3" fmla="*/ 4754593 w 6085945"/>
              <a:gd name="connsiteY3" fmla="*/ 1586559 h 1730325"/>
              <a:gd name="connsiteX4" fmla="*/ 54142 w 6085945"/>
              <a:gd name="connsiteY4" fmla="*/ 1730325 h 1730325"/>
              <a:gd name="connsiteX5" fmla="*/ 0 w 6085945"/>
              <a:gd name="connsiteY5" fmla="*/ 0 h 173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5945" h="1730325">
                <a:moveTo>
                  <a:pt x="0" y="0"/>
                </a:moveTo>
                <a:lnTo>
                  <a:pt x="6085945" y="96252"/>
                </a:lnTo>
                <a:lnTo>
                  <a:pt x="4711337" y="1559877"/>
                </a:lnTo>
                <a:cubicBezTo>
                  <a:pt x="4677629" y="1558076"/>
                  <a:pt x="4788301" y="1588360"/>
                  <a:pt x="4754593" y="1586559"/>
                </a:cubicBezTo>
                <a:lnTo>
                  <a:pt x="54142" y="17303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78000"/>
            </a:schemeClr>
          </a:solidFill>
        </p:spPr>
        <p:txBody>
          <a:bodyPr wrap="square" anchor="ctr">
            <a:spAutoFit/>
          </a:bodyPr>
          <a:lstStyle/>
          <a:p>
            <a:r>
              <a:rPr lang="es-CL" sz="2800" dirty="0" smtClean="0">
                <a:latin typeface="Berlin Sans FB" panose="020E0602020502020306" pitchFamily="34" charset="0"/>
              </a:rPr>
              <a:t>Sólo el </a:t>
            </a:r>
            <a:r>
              <a:rPr lang="es-CL" sz="40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17%</a:t>
            </a:r>
            <a:r>
              <a:rPr lang="es-CL" sz="3200" dirty="0" smtClean="0">
                <a:latin typeface="Berlin Sans FB" panose="020E0602020502020306" pitchFamily="34" charset="0"/>
              </a:rPr>
              <a:t> </a:t>
            </a:r>
            <a:r>
              <a:rPr lang="es-CL" sz="2800" dirty="0" smtClean="0">
                <a:latin typeface="Berlin Sans FB" panose="020E0602020502020306" pitchFamily="34" charset="0"/>
              </a:rPr>
              <a:t>reporta la relación del </a:t>
            </a:r>
            <a:r>
              <a:rPr lang="es-CL" sz="2800" dirty="0">
                <a:latin typeface="Berlin Sans FB" panose="020E0602020502020306" pitchFamily="34" charset="0"/>
              </a:rPr>
              <a:t>salario más alto y más bajo </a:t>
            </a:r>
            <a:r>
              <a:rPr lang="es-CL" sz="2800" dirty="0" smtClean="0">
                <a:latin typeface="Berlin Sans FB" panose="020E0602020502020306" pitchFamily="34" charset="0"/>
              </a:rPr>
              <a:t>en </a:t>
            </a:r>
            <a:r>
              <a:rPr lang="es-CL" sz="2800" dirty="0">
                <a:latin typeface="Berlin Sans FB" panose="020E0602020502020306" pitchFamily="34" charset="0"/>
              </a:rPr>
              <a:t>la </a:t>
            </a:r>
            <a:r>
              <a:rPr lang="es-CL" sz="2800" dirty="0" smtClean="0">
                <a:latin typeface="Berlin Sans FB" panose="020E0602020502020306" pitchFamily="34" charset="0"/>
              </a:rPr>
              <a:t>organización</a:t>
            </a:r>
            <a:endParaRPr lang="es-CL" sz="2800" dirty="0">
              <a:latin typeface="Berlin Sans FB" panose="020E0602020502020306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" y="4249253"/>
            <a:ext cx="4933950" cy="2576090"/>
          </a:xfrm>
          <a:prstGeom prst="rect">
            <a:avLst/>
          </a:prstGeom>
          <a:solidFill>
            <a:schemeClr val="accent4">
              <a:lumMod val="20000"/>
              <a:lumOff val="80000"/>
              <a:alpha val="74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CL" sz="28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s-CL" sz="3600" dirty="0">
                <a:solidFill>
                  <a:schemeClr val="accent5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salario mínimo </a:t>
            </a:r>
            <a:r>
              <a:rPr lang="es-CL" sz="28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estándar </a:t>
            </a:r>
            <a:r>
              <a:rPr lang="es-CL" sz="32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reportado</a:t>
            </a:r>
            <a:r>
              <a:rPr lang="es-CL" sz="28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 </a:t>
            </a:r>
            <a:r>
              <a:rPr lang="es-CL" sz="3600" dirty="0">
                <a:solidFill>
                  <a:schemeClr val="accent5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$352.990 </a:t>
            </a:r>
            <a:r>
              <a:rPr lang="es-CL" sz="28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pesos </a:t>
            </a:r>
            <a:endParaRPr lang="es-CL" sz="2800" dirty="0" smtClean="0">
              <a:latin typeface="Berlin Sans FB" panose="020E0602020502020306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s-CL" sz="3600" dirty="0" smtClean="0">
                <a:solidFill>
                  <a:schemeClr val="accent5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1,84</a:t>
            </a:r>
            <a:r>
              <a:rPr lang="es-CL" sz="2800" dirty="0" smtClean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800" dirty="0">
                <a:latin typeface="Berlin Sans FB" panose="020E0602020502020306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veces más alto que el mínimo nacional. </a:t>
            </a:r>
          </a:p>
        </p:txBody>
      </p:sp>
      <p:sp>
        <p:nvSpPr>
          <p:cNvPr id="9" name="5 CuadroTexto"/>
          <p:cNvSpPr txBox="1"/>
          <p:nvPr/>
        </p:nvSpPr>
        <p:spPr>
          <a:xfrm>
            <a:off x="0" y="390731"/>
            <a:ext cx="7524750" cy="644207"/>
          </a:xfrm>
          <a:prstGeom prst="rect">
            <a:avLst/>
          </a:prstGeom>
          <a:solidFill>
            <a:schemeClr val="accent1">
              <a:lumMod val="40000"/>
              <a:lumOff val="60000"/>
              <a:alpha val="83922"/>
            </a:schemeClr>
          </a:solidFill>
        </p:spPr>
        <p:txBody>
          <a:bodyPr wrap="square">
            <a:noAutofit/>
          </a:bodyPr>
          <a:lstStyle/>
          <a:p>
            <a:pPr algn="ctr"/>
            <a:r>
              <a:rPr lang="es-CL" sz="2800" dirty="0" smtClean="0">
                <a:latin typeface="Berlin Sans FB" pitchFamily="34" charset="0"/>
              </a:rPr>
              <a:t>DESIGUALDAD ECONÓMICA</a:t>
            </a:r>
            <a:endParaRPr lang="es-CL" sz="28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75701"/>
            <a:ext cx="12192000" cy="4168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Oval Callout 8"/>
          <p:cNvSpPr/>
          <p:nvPr/>
        </p:nvSpPr>
        <p:spPr>
          <a:xfrm>
            <a:off x="281354" y="2364760"/>
            <a:ext cx="2795451" cy="2545740"/>
          </a:xfrm>
          <a:prstGeom prst="wedgeEllipseCallout">
            <a:avLst>
              <a:gd name="adj1" fmla="val 14799"/>
              <a:gd name="adj2" fmla="val 55908"/>
            </a:avLst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200" dirty="0" smtClean="0">
                <a:solidFill>
                  <a:srgbClr val="002060"/>
                </a:solidFill>
              </a:rPr>
              <a:t>Declaran sus indicadores de desempeño en materia de seguridad laboral </a:t>
            </a:r>
            <a:endParaRPr lang="es-CL" sz="2200" dirty="0">
              <a:solidFill>
                <a:srgbClr val="00206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395699" y="1328995"/>
            <a:ext cx="2795140" cy="2545740"/>
          </a:xfrm>
          <a:prstGeom prst="wedgeEllipseCallout">
            <a:avLst>
              <a:gd name="adj1" fmla="val -47368"/>
              <a:gd name="adj2" fmla="val -3638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solidFill>
                  <a:srgbClr val="002060"/>
                </a:solidFill>
              </a:rPr>
              <a:t>Políticas y </a:t>
            </a:r>
            <a:r>
              <a:rPr lang="es-CL" sz="2400" dirty="0">
                <a:solidFill>
                  <a:srgbClr val="002060"/>
                </a:solidFill>
              </a:rPr>
              <a:t>prácticas </a:t>
            </a:r>
            <a:r>
              <a:rPr lang="es-CL" sz="2400" dirty="0" smtClean="0">
                <a:solidFill>
                  <a:srgbClr val="002060"/>
                </a:solidFill>
              </a:rPr>
              <a:t>con proveedores </a:t>
            </a:r>
            <a:r>
              <a:rPr lang="es-CL" sz="2400" dirty="0">
                <a:solidFill>
                  <a:srgbClr val="002060"/>
                </a:solidFill>
              </a:rPr>
              <a:t>locales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137843" y="2725625"/>
            <a:ext cx="2795140" cy="2545740"/>
          </a:xfrm>
          <a:prstGeom prst="wedgeEllipseCallout">
            <a:avLst>
              <a:gd name="adj1" fmla="val 27846"/>
              <a:gd name="adj2" fmla="val -520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dirty="0">
                <a:solidFill>
                  <a:srgbClr val="002060"/>
                </a:solidFill>
              </a:rPr>
              <a:t>Procedimientos de contratación y proporción de altos directivos de la comunidad </a:t>
            </a:r>
            <a:r>
              <a:rPr lang="es-CL" sz="2000" dirty="0" smtClean="0">
                <a:solidFill>
                  <a:srgbClr val="002060"/>
                </a:solidFill>
              </a:rPr>
              <a:t>local.</a:t>
            </a:r>
            <a:endParaRPr lang="es-CL" sz="2000" dirty="0">
              <a:solidFill>
                <a:srgbClr val="00206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9122334" y="1322290"/>
            <a:ext cx="2795140" cy="2545740"/>
          </a:xfrm>
          <a:prstGeom prst="wedgeEllipseCallout">
            <a:avLst>
              <a:gd name="adj1" fmla="val -18559"/>
              <a:gd name="adj2" fmla="val 5261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rgbClr val="002060"/>
                </a:solidFill>
              </a:rPr>
              <a:t> </a:t>
            </a:r>
            <a:r>
              <a:rPr lang="es-CL" sz="2400" dirty="0">
                <a:solidFill>
                  <a:srgbClr val="002060"/>
                </a:solidFill>
              </a:rPr>
              <a:t>Porcentaje </a:t>
            </a:r>
            <a:r>
              <a:rPr lang="es-CL" sz="2400" dirty="0" smtClean="0">
                <a:solidFill>
                  <a:srgbClr val="002060"/>
                </a:solidFill>
              </a:rPr>
              <a:t>proveedores</a:t>
            </a:r>
            <a:r>
              <a:rPr lang="es-CL" sz="2400" dirty="0">
                <a:solidFill>
                  <a:srgbClr val="002060"/>
                </a:solidFill>
              </a:rPr>
              <a:t>, contratistas y socios analizados en </a:t>
            </a:r>
            <a:r>
              <a:rPr lang="es-CL" sz="2400" dirty="0" smtClean="0">
                <a:solidFill>
                  <a:srgbClr val="002060"/>
                </a:solidFill>
              </a:rPr>
              <a:t>DDHH</a:t>
            </a:r>
            <a:endParaRPr lang="es-CL" sz="2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80704" y="4649226"/>
            <a:ext cx="1050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88%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2229" y="1456819"/>
            <a:ext cx="1297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92%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24446" y="1930287"/>
            <a:ext cx="1297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75%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11522" y="3969415"/>
            <a:ext cx="144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63%</a:t>
            </a:r>
            <a:endParaRPr lang="es-CL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30298" y="5444203"/>
            <a:ext cx="2920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b="1" dirty="0" smtClean="0">
                <a:solidFill>
                  <a:srgbClr val="7030A0"/>
                </a:solidFill>
              </a:rPr>
              <a:t>Tasa </a:t>
            </a:r>
            <a:r>
              <a:rPr lang="es-CL" b="1" dirty="0">
                <a:solidFill>
                  <a:srgbClr val="7030A0"/>
                </a:solidFill>
              </a:rPr>
              <a:t>de accidentabilidad </a:t>
            </a:r>
            <a:r>
              <a:rPr lang="es-CL" b="1" dirty="0" smtClean="0">
                <a:solidFill>
                  <a:srgbClr val="7030A0"/>
                </a:solidFill>
              </a:rPr>
              <a:t>promedia 2,5 (vs 5,5)</a:t>
            </a:r>
          </a:p>
        </p:txBody>
      </p:sp>
    </p:spTree>
    <p:extLst>
      <p:ext uri="{BB962C8B-B14F-4D97-AF65-F5344CB8AC3E}">
        <p14:creationId xmlns:p14="http://schemas.microsoft.com/office/powerpoint/2010/main" val="418893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 rotWithShape="1">
          <a:blip r:embed="rId3" cstate="print"/>
          <a:srcRect b="3901"/>
          <a:stretch/>
        </p:blipFill>
        <p:spPr bwMode="auto">
          <a:xfrm>
            <a:off x="0" y="1227943"/>
            <a:ext cx="12192000" cy="56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gc_logotype_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042" y="201649"/>
            <a:ext cx="49625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un_logo_blu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6009" y="248540"/>
            <a:ext cx="838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1046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zed.gov/standards-development-assessment/files/2012/02/mp90043937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0"/>
          <a:stretch/>
        </p:blipFill>
        <p:spPr bwMode="auto">
          <a:xfrm>
            <a:off x="0" y="0"/>
            <a:ext cx="12192000" cy="686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0" y="1541882"/>
            <a:ext cx="6096000" cy="1077218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>
            <a:spAutoFit/>
          </a:bodyPr>
          <a:lstStyle/>
          <a:p>
            <a:r>
              <a:rPr lang="es-CL" sz="4000" b="1" dirty="0" smtClean="0">
                <a:solidFill>
                  <a:srgbClr val="FF0000"/>
                </a:solidFill>
              </a:rPr>
              <a:t>88% </a:t>
            </a:r>
            <a:r>
              <a:rPr lang="es-CL" sz="2400" dirty="0" smtClean="0">
                <a:solidFill>
                  <a:schemeClr val="bg1"/>
                </a:solidFill>
              </a:rPr>
              <a:t>promueve proyectos para </a:t>
            </a:r>
            <a:r>
              <a:rPr lang="es-CL" sz="2400" dirty="0">
                <a:solidFill>
                  <a:schemeClr val="bg1"/>
                </a:solidFill>
              </a:rPr>
              <a:t>fomentar la educación en las </a:t>
            </a:r>
            <a:r>
              <a:rPr lang="es-CL" sz="2400" dirty="0" smtClean="0">
                <a:solidFill>
                  <a:schemeClr val="bg1"/>
                </a:solidFill>
              </a:rPr>
              <a:t>comunidades</a:t>
            </a:r>
            <a:r>
              <a:rPr lang="es-CL" sz="24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Elipse 2"/>
          <p:cNvSpPr/>
          <p:nvPr/>
        </p:nvSpPr>
        <p:spPr>
          <a:xfrm>
            <a:off x="8351949" y="3806802"/>
            <a:ext cx="2962141" cy="2846231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5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</a:t>
            </a:r>
            <a:r>
              <a:rPr lang="es-CL" sz="5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s-CL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L" sz="4000" b="1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L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ofrece </a:t>
            </a: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de capacitación; suman </a:t>
            </a:r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5.671.211 horas </a:t>
            </a:r>
            <a:r>
              <a:rPr lang="es-CL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total</a:t>
            </a:r>
            <a:r>
              <a:rPr lang="es-CL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L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3116595"/>
            <a:ext cx="6096000" cy="1077218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txBody>
          <a:bodyPr>
            <a:spAutoFit/>
          </a:bodyPr>
          <a:lstStyle/>
          <a:p>
            <a:r>
              <a:rPr lang="es-CL" sz="4000" b="1" dirty="0" smtClean="0">
                <a:solidFill>
                  <a:srgbClr val="FF0000"/>
                </a:solidFill>
              </a:rPr>
              <a:t>96% </a:t>
            </a:r>
            <a:r>
              <a:rPr lang="es-CL" sz="2400" dirty="0" smtClean="0">
                <a:solidFill>
                  <a:schemeClr val="bg1"/>
                </a:solidFill>
              </a:rPr>
              <a:t>tiene programas </a:t>
            </a:r>
            <a:r>
              <a:rPr lang="es-CL" sz="2400" dirty="0">
                <a:solidFill>
                  <a:schemeClr val="bg1"/>
                </a:solidFill>
              </a:rPr>
              <a:t>de gestión de habilidades y de formación continua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4691308"/>
            <a:ext cx="6096000" cy="1077218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rgbClr val="FF0000"/>
                </a:solidFill>
              </a:rPr>
              <a:t>96</a:t>
            </a:r>
            <a:r>
              <a:rPr lang="es-CL" sz="4000" b="1" dirty="0" smtClean="0">
                <a:solidFill>
                  <a:srgbClr val="FF0000"/>
                </a:solidFill>
              </a:rPr>
              <a:t>% </a:t>
            </a:r>
            <a:r>
              <a:rPr lang="es-CL" sz="2400" dirty="0" smtClean="0">
                <a:solidFill>
                  <a:schemeClr val="bg1"/>
                </a:solidFill>
              </a:rPr>
              <a:t>declara horas de </a:t>
            </a:r>
            <a:r>
              <a:rPr lang="es-CL" sz="2400" dirty="0">
                <a:solidFill>
                  <a:schemeClr val="bg1"/>
                </a:solidFill>
              </a:rPr>
              <a:t>formación al año por </a:t>
            </a:r>
            <a:r>
              <a:rPr lang="es-CL" sz="2400" dirty="0" smtClean="0">
                <a:solidFill>
                  <a:schemeClr val="bg1"/>
                </a:solidFill>
              </a:rPr>
              <a:t>colaborador</a:t>
            </a:r>
            <a:r>
              <a:rPr lang="es-CL" sz="2400" dirty="0">
                <a:solidFill>
                  <a:schemeClr val="bg1"/>
                </a:solidFill>
              </a:rPr>
              <a:t>		</a:t>
            </a:r>
            <a:endParaRPr lang="es-CL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4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841242" y="5247823"/>
            <a:ext cx="6350758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9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CL" sz="4800" b="1" dirty="0" smtClean="0">
                <a:solidFill>
                  <a:schemeClr val="bg1"/>
                </a:solidFill>
                <a:latin typeface="Bellerose" pitchFamily="2" charset="0"/>
              </a:rPr>
              <a:t>RELACIONES LABORALES</a:t>
            </a:r>
            <a:endParaRPr lang="es-CL" sz="4800" b="1" dirty="0">
              <a:solidFill>
                <a:schemeClr val="bg1"/>
              </a:solidFill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6898"/>
          <a:stretch/>
        </p:blipFill>
        <p:spPr>
          <a:xfrm>
            <a:off x="-47158" y="-14016"/>
            <a:ext cx="12277259" cy="68389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64754" y="5329238"/>
            <a:ext cx="7665246" cy="1224951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CL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31% </a:t>
            </a:r>
            <a:r>
              <a:rPr lang="es-C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es-C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mujeres al interior de las </a:t>
            </a:r>
            <a:r>
              <a:rPr lang="es-C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empresas; </a:t>
            </a:r>
            <a:r>
              <a:rPr lang="es-C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 debajo de la media nacional </a:t>
            </a:r>
            <a:r>
              <a:rPr lang="es-C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se </a:t>
            </a:r>
            <a:r>
              <a:rPr lang="es-C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ubica en </a:t>
            </a:r>
            <a:r>
              <a:rPr lang="es-C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48%. </a:t>
            </a:r>
            <a:endParaRPr lang="es-CL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597377" y="885961"/>
            <a:ext cx="3976687" cy="3543300"/>
          </a:xfrm>
          <a:prstGeom prst="ellipse">
            <a:avLst/>
          </a:prstGeom>
          <a:solidFill>
            <a:srgbClr val="66FF3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200" b="1" dirty="0" smtClean="0">
                <a:solidFill>
                  <a:schemeClr val="tx1"/>
                </a:solidFill>
              </a:rPr>
              <a:t>El </a:t>
            </a:r>
            <a:r>
              <a:rPr lang="es-CL" sz="2200" b="1" dirty="0">
                <a:solidFill>
                  <a:schemeClr val="tx1"/>
                </a:solidFill>
              </a:rPr>
              <a:t>salario base de </a:t>
            </a:r>
            <a:r>
              <a:rPr lang="es-CL" sz="2200" b="1" dirty="0" smtClean="0">
                <a:solidFill>
                  <a:schemeClr val="tx1"/>
                </a:solidFill>
              </a:rPr>
              <a:t> </a:t>
            </a:r>
            <a:r>
              <a:rPr lang="es-CL" sz="2200" b="1" dirty="0">
                <a:solidFill>
                  <a:schemeClr val="tx1"/>
                </a:solidFill>
              </a:rPr>
              <a:t>mujeres </a:t>
            </a:r>
            <a:r>
              <a:rPr lang="es-CL" sz="2200" b="1" dirty="0" smtClean="0">
                <a:solidFill>
                  <a:schemeClr val="tx1"/>
                </a:solidFill>
              </a:rPr>
              <a:t>es </a:t>
            </a:r>
            <a:r>
              <a:rPr lang="es-CL" sz="3200" b="1" dirty="0">
                <a:solidFill>
                  <a:schemeClr val="tx1"/>
                </a:solidFill>
              </a:rPr>
              <a:t>0,90 </a:t>
            </a:r>
            <a:r>
              <a:rPr lang="es-CL" sz="2200" b="1" dirty="0" smtClean="0">
                <a:solidFill>
                  <a:schemeClr val="tx1"/>
                </a:solidFill>
              </a:rPr>
              <a:t>respecto a </a:t>
            </a:r>
            <a:r>
              <a:rPr lang="es-CL" sz="2200" b="1" dirty="0">
                <a:solidFill>
                  <a:schemeClr val="tx1"/>
                </a:solidFill>
              </a:rPr>
              <a:t>los </a:t>
            </a:r>
            <a:r>
              <a:rPr lang="es-CL" sz="2200" b="1" dirty="0" smtClean="0">
                <a:solidFill>
                  <a:schemeClr val="tx1"/>
                </a:solidFill>
              </a:rPr>
              <a:t>hombres con la misma </a:t>
            </a:r>
            <a:r>
              <a:rPr lang="es-CL" sz="2200" b="1" dirty="0">
                <a:solidFill>
                  <a:schemeClr val="tx1"/>
                </a:solidFill>
              </a:rPr>
              <a:t>profesión, funciones y responsabilidades </a:t>
            </a:r>
            <a:r>
              <a:rPr lang="es-CL" sz="2200" b="1" dirty="0" smtClean="0">
                <a:solidFill>
                  <a:schemeClr val="tx1"/>
                </a:solidFill>
              </a:rPr>
              <a:t>; (la media nacional está en 0,67)</a:t>
            </a:r>
            <a:endParaRPr lang="es-CL" sz="2200" dirty="0">
              <a:solidFill>
                <a:schemeClr val="tx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09550" y="3363770"/>
            <a:ext cx="4857750" cy="1446550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4000" b="1" dirty="0" smtClean="0">
                <a:solidFill>
                  <a:srgbClr val="FF0000"/>
                </a:solidFill>
              </a:rPr>
              <a:t>58%</a:t>
            </a:r>
            <a:r>
              <a:rPr lang="es-CL" sz="4000" b="1" dirty="0" smtClean="0"/>
              <a:t> </a:t>
            </a:r>
            <a:r>
              <a:rPr lang="es-CL" sz="2400" b="1" dirty="0" smtClean="0"/>
              <a:t>informa la relación </a:t>
            </a:r>
            <a:r>
              <a:rPr lang="es-CL" sz="2400" b="1" dirty="0"/>
              <a:t>entre número total de mujeres con contrato indefinido y total empresa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66750" y="10287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.</a:t>
            </a:r>
            <a:endParaRPr lang="es-CL" dirty="0"/>
          </a:p>
        </p:txBody>
      </p:sp>
      <p:sp>
        <p:nvSpPr>
          <p:cNvPr id="10" name="Rectángulo redondeado 9"/>
          <p:cNvSpPr/>
          <p:nvPr/>
        </p:nvSpPr>
        <p:spPr>
          <a:xfrm>
            <a:off x="361950" y="396597"/>
            <a:ext cx="2895600" cy="1633537"/>
          </a:xfrm>
          <a:prstGeom prst="roundRect">
            <a:avLst/>
          </a:prstGeom>
          <a:solidFill>
            <a:srgbClr val="FFFF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solidFill>
                  <a:schemeClr val="tx1"/>
                </a:solidFill>
              </a:rPr>
              <a:t>79%</a:t>
            </a:r>
            <a:r>
              <a:rPr lang="es-CL" sz="2400" dirty="0" smtClean="0">
                <a:solidFill>
                  <a:schemeClr val="tx1"/>
                </a:solidFill>
              </a:rPr>
              <a:t> declara los incidentes </a:t>
            </a:r>
            <a:r>
              <a:rPr lang="es-CL" sz="2400" dirty="0">
                <a:solidFill>
                  <a:schemeClr val="tx1"/>
                </a:solidFill>
              </a:rPr>
              <a:t>de discriminación y medidas adoptadas</a:t>
            </a:r>
          </a:p>
        </p:txBody>
      </p:sp>
    </p:spTree>
    <p:extLst>
      <p:ext uri="{BB962C8B-B14F-4D97-AF65-F5344CB8AC3E}">
        <p14:creationId xmlns:p14="http://schemas.microsoft.com/office/powerpoint/2010/main" val="403364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5738388"/>
            <a:ext cx="6096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CL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67% de las empresas reporta las tasas de sindicalización de la empresa, que en promedio representan el 59,3%; 5 veces superior a la media nacional.   </a:t>
            </a:r>
            <a:endParaRPr lang="es-CL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97662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s-CL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92% reporta el número de empleados cubiertos por un convenio colectivo, que en promedio representan el 62,3%  </a:t>
            </a:r>
            <a:endParaRPr lang="es-CL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7414"/>
          <a:stretch/>
        </p:blipFill>
        <p:spPr>
          <a:xfrm>
            <a:off x="0" y="0"/>
            <a:ext cx="12192000" cy="686602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705681"/>
            <a:ext cx="8591550" cy="1261884"/>
          </a:xfrm>
          <a:prstGeom prst="rect">
            <a:avLst/>
          </a:prstGeom>
          <a:solidFill>
            <a:srgbClr val="FFC000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s-CL" sz="2400" b="1" dirty="0"/>
              <a:t>El </a:t>
            </a:r>
            <a:r>
              <a:rPr lang="es-CL" sz="3600" b="1" dirty="0"/>
              <a:t>92%</a:t>
            </a:r>
            <a:r>
              <a:rPr lang="es-CL" sz="2400" b="1" dirty="0"/>
              <a:t> reporta el número de </a:t>
            </a:r>
            <a:r>
              <a:rPr lang="es-CL" sz="2400" b="1" dirty="0" smtClean="0"/>
              <a:t>colaboradores cubiertos </a:t>
            </a:r>
            <a:r>
              <a:rPr lang="es-CL" sz="2400" b="1" dirty="0"/>
              <a:t>por un convenio </a:t>
            </a:r>
            <a:r>
              <a:rPr lang="es-CL" sz="2400" b="1" dirty="0" smtClean="0"/>
              <a:t>colectivo. En </a:t>
            </a:r>
            <a:r>
              <a:rPr lang="es-CL" sz="2400" b="1" dirty="0"/>
              <a:t>promedio representan el </a:t>
            </a:r>
            <a:r>
              <a:rPr lang="es-CL" sz="4000" b="1" dirty="0"/>
              <a:t>62,3%</a:t>
            </a:r>
            <a:r>
              <a:rPr lang="es-CL" sz="2400" b="1" dirty="0"/>
              <a:t>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010526" y="2821240"/>
            <a:ext cx="8181474" cy="1138773"/>
          </a:xfrm>
          <a:prstGeom prst="rect">
            <a:avLst/>
          </a:prstGeom>
          <a:solidFill>
            <a:srgbClr val="FFC000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es-CL" sz="2400" b="1" dirty="0"/>
              <a:t>El </a:t>
            </a:r>
            <a:r>
              <a:rPr lang="es-CL" sz="3200" b="1" dirty="0"/>
              <a:t>67% </a:t>
            </a:r>
            <a:r>
              <a:rPr lang="es-CL" sz="2400" b="1" dirty="0"/>
              <a:t>de las empresas reporta las tasas de </a:t>
            </a:r>
            <a:r>
              <a:rPr lang="es-CL" sz="2400" b="1" dirty="0" smtClean="0"/>
              <a:t>sindicalización. Promedian un </a:t>
            </a:r>
            <a:r>
              <a:rPr lang="es-CL" sz="3600" b="1" dirty="0" smtClean="0"/>
              <a:t>59,3%,</a:t>
            </a:r>
            <a:r>
              <a:rPr lang="es-CL" sz="2400" b="1" dirty="0" smtClean="0"/>
              <a:t> </a:t>
            </a:r>
            <a:r>
              <a:rPr lang="es-CL" sz="2400" b="1" dirty="0"/>
              <a:t>5 veces superior a la media nacional. 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02105" y="4703396"/>
            <a:ext cx="6254678" cy="1077218"/>
          </a:xfrm>
          <a:prstGeom prst="rect">
            <a:avLst/>
          </a:prstGeom>
          <a:solidFill>
            <a:srgbClr val="FFC000">
              <a:alpha val="68000"/>
            </a:srgbClr>
          </a:solidFill>
        </p:spPr>
        <p:txBody>
          <a:bodyPr wrap="square" rtlCol="0">
            <a:spAutoFit/>
          </a:bodyPr>
          <a:lstStyle/>
          <a:p>
            <a:r>
              <a:rPr lang="es-CL" sz="4000" b="1" dirty="0" smtClean="0"/>
              <a:t>100% </a:t>
            </a:r>
            <a:r>
              <a:rPr lang="es-CL" sz="2400" b="1" dirty="0" smtClean="0"/>
              <a:t>Otorga beneficios </a:t>
            </a:r>
            <a:r>
              <a:rPr lang="es-CL" sz="2400" b="1" dirty="0"/>
              <a:t>sociales para </a:t>
            </a:r>
            <a:r>
              <a:rPr lang="es-CL" sz="2400" b="1" dirty="0" smtClean="0"/>
              <a:t>colaboradores.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87160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9979"/>
          </a:xfrm>
          <a:prstGeom prst="rect">
            <a:avLst/>
          </a:prstGeom>
        </p:spPr>
      </p:pic>
      <p:sp>
        <p:nvSpPr>
          <p:cNvPr id="7" name="2 CuadroTexto"/>
          <p:cNvSpPr txBox="1"/>
          <p:nvPr/>
        </p:nvSpPr>
        <p:spPr>
          <a:xfrm>
            <a:off x="6155140" y="5385317"/>
            <a:ext cx="6036860" cy="830997"/>
          </a:xfrm>
          <a:prstGeom prst="rect">
            <a:avLst/>
          </a:prstGeom>
          <a:solidFill>
            <a:schemeClr val="accent5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800" dirty="0" smtClean="0">
                <a:latin typeface="Bellerose" pitchFamily="2" charset="0"/>
              </a:rPr>
              <a:t>ANTICORRUPCIÓN</a:t>
            </a:r>
            <a:endParaRPr lang="es-CL" sz="4800" b="1" dirty="0"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oblelol.com/uploads/20/funny-game-downlo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t="351" r="-21" b="-351"/>
          <a:stretch/>
        </p:blipFill>
        <p:spPr bwMode="auto">
          <a:xfrm>
            <a:off x="-32084" y="6174"/>
            <a:ext cx="122240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0" y="2001423"/>
            <a:ext cx="6096000" cy="1012585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200"/>
              </a:spcAft>
              <a:tabLst>
                <a:tab pos="180340" algn="l"/>
              </a:tabLst>
            </a:pPr>
            <a:r>
              <a:rPr lang="es-CL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han analizado en promedio </a:t>
            </a:r>
            <a:r>
              <a:rPr lang="es-C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98%</a:t>
            </a:r>
            <a:r>
              <a:rPr lang="es-CL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unidades de negocio (54% reporta)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5 CuadroTexto"/>
          <p:cNvSpPr txBox="1"/>
          <p:nvPr/>
        </p:nvSpPr>
        <p:spPr>
          <a:xfrm>
            <a:off x="6286500" y="176001"/>
            <a:ext cx="5873415" cy="644207"/>
          </a:xfrm>
          <a:prstGeom prst="rect">
            <a:avLst/>
          </a:prstGeom>
          <a:solidFill>
            <a:srgbClr val="D9D9D9">
              <a:alpha val="69000"/>
            </a:srgbClr>
          </a:solidFill>
        </p:spPr>
        <p:txBody>
          <a:bodyPr wrap="square">
            <a:noAutofit/>
          </a:bodyPr>
          <a:lstStyle/>
          <a:p>
            <a:pPr algn="ctr"/>
            <a:r>
              <a:rPr lang="es-CL" sz="2800" dirty="0" smtClean="0">
                <a:latin typeface="Berlin Sans FB" pitchFamily="34" charset="0"/>
              </a:rPr>
              <a:t>LOS CONFLICTOS DE INTERÉS</a:t>
            </a:r>
            <a:endParaRPr lang="es-CL" sz="2800" dirty="0">
              <a:latin typeface="Berlin Sans FB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3663988"/>
            <a:ext cx="6096000" cy="1012585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200"/>
              </a:spcAft>
              <a:tabLst>
                <a:tab pos="180340" algn="l"/>
              </a:tabLst>
            </a:pPr>
            <a:r>
              <a:rPr lang="es-CL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69%</a:t>
            </a:r>
            <a:r>
              <a:rPr lang="es-CL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colaboradores han sido formados en política anticorrupción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-32084" y="5351495"/>
            <a:ext cx="6096000" cy="987643"/>
          </a:xfrm>
          <a:prstGeom prst="rect">
            <a:avLst/>
          </a:prstGeom>
          <a:solidFill>
            <a:schemeClr val="accent4">
              <a:alpha val="70000"/>
            </a:schemeClr>
          </a:solidFill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200"/>
              </a:spcAft>
              <a:tabLst>
                <a:tab pos="180340" algn="l"/>
              </a:tabLst>
            </a:pPr>
            <a:r>
              <a:rPr lang="es-CL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83%</a:t>
            </a:r>
            <a:r>
              <a:rPr lang="es-CL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L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reporta haber tomado medidas en respuesta a incidentes de anticorrupción</a:t>
            </a:r>
            <a:endParaRPr lang="es-C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ctoryoutreachwhittier.org/wp-content/uploads/2012/03/blurry-vis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46" r="37" b="7075"/>
          <a:stretch/>
        </p:blipFill>
        <p:spPr bwMode="auto">
          <a:xfrm>
            <a:off x="0" y="-27296"/>
            <a:ext cx="12187452" cy="68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192505"/>
            <a:ext cx="5147187" cy="644207"/>
          </a:xfrm>
          <a:prstGeom prst="rect">
            <a:avLst/>
          </a:prstGeom>
          <a:solidFill>
            <a:srgbClr val="D9D9D9">
              <a:alpha val="83922"/>
            </a:srgbClr>
          </a:solidFill>
        </p:spPr>
        <p:txBody>
          <a:bodyPr wrap="square">
            <a:noAutofit/>
          </a:bodyPr>
          <a:lstStyle/>
          <a:p>
            <a:r>
              <a:rPr lang="es-CL" sz="2800" dirty="0" smtClean="0">
                <a:latin typeface="Berlin Sans FB" pitchFamily="34" charset="0"/>
              </a:rPr>
              <a:t>TRÁFICO DE INFLUENCIAS</a:t>
            </a:r>
            <a:endParaRPr lang="es-CL" sz="2800" dirty="0">
              <a:latin typeface="Berlin Sans FB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91452" y="836712"/>
            <a:ext cx="6096000" cy="1077218"/>
          </a:xfrm>
          <a:custGeom>
            <a:avLst/>
            <a:gdLst>
              <a:gd name="connsiteX0" fmla="*/ 0 w 6096000"/>
              <a:gd name="connsiteY0" fmla="*/ 0 h 954107"/>
              <a:gd name="connsiteX1" fmla="*/ 6096000 w 6096000"/>
              <a:gd name="connsiteY1" fmla="*/ 0 h 954107"/>
              <a:gd name="connsiteX2" fmla="*/ 6096000 w 6096000"/>
              <a:gd name="connsiteY2" fmla="*/ 954107 h 954107"/>
              <a:gd name="connsiteX3" fmla="*/ 0 w 6096000"/>
              <a:gd name="connsiteY3" fmla="*/ 954107 h 954107"/>
              <a:gd name="connsiteX4" fmla="*/ 0 w 6096000"/>
              <a:gd name="connsiteY4" fmla="*/ 0 h 954107"/>
              <a:gd name="connsiteX0" fmla="*/ 0 w 6096000"/>
              <a:gd name="connsiteY0" fmla="*/ 0 h 1154132"/>
              <a:gd name="connsiteX1" fmla="*/ 6096000 w 6096000"/>
              <a:gd name="connsiteY1" fmla="*/ 0 h 1154132"/>
              <a:gd name="connsiteX2" fmla="*/ 4867275 w 6096000"/>
              <a:gd name="connsiteY2" fmla="*/ 1154132 h 1154132"/>
              <a:gd name="connsiteX3" fmla="*/ 0 w 6096000"/>
              <a:gd name="connsiteY3" fmla="*/ 954107 h 1154132"/>
              <a:gd name="connsiteX4" fmla="*/ 0 w 6096000"/>
              <a:gd name="connsiteY4" fmla="*/ 0 h 1154132"/>
              <a:gd name="connsiteX0" fmla="*/ 600075 w 6096000"/>
              <a:gd name="connsiteY0" fmla="*/ 28575 h 1154132"/>
              <a:gd name="connsiteX1" fmla="*/ 6096000 w 6096000"/>
              <a:gd name="connsiteY1" fmla="*/ 0 h 1154132"/>
              <a:gd name="connsiteX2" fmla="*/ 4867275 w 6096000"/>
              <a:gd name="connsiteY2" fmla="*/ 1154132 h 1154132"/>
              <a:gd name="connsiteX3" fmla="*/ 0 w 6096000"/>
              <a:gd name="connsiteY3" fmla="*/ 954107 h 1154132"/>
              <a:gd name="connsiteX4" fmla="*/ 600075 w 6096000"/>
              <a:gd name="connsiteY4" fmla="*/ 28575 h 115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1154132">
                <a:moveTo>
                  <a:pt x="600075" y="28575"/>
                </a:moveTo>
                <a:lnTo>
                  <a:pt x="6096000" y="0"/>
                </a:lnTo>
                <a:lnTo>
                  <a:pt x="4867275" y="1154132"/>
                </a:lnTo>
                <a:lnTo>
                  <a:pt x="0" y="954107"/>
                </a:lnTo>
                <a:lnTo>
                  <a:pt x="600075" y="28575"/>
                </a:lnTo>
                <a:close/>
              </a:path>
            </a:pathLst>
          </a:custGeom>
          <a:solidFill>
            <a:schemeClr val="bg2">
              <a:alpha val="70000"/>
            </a:schemeClr>
          </a:solidFill>
        </p:spPr>
        <p:txBody>
          <a:bodyPr>
            <a:spAutoFit/>
          </a:bodyPr>
          <a:lstStyle/>
          <a:p>
            <a:r>
              <a:rPr lang="es-C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C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mínimo fue de </a:t>
            </a:r>
            <a:r>
              <a:rPr lang="es-CL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M$ 73.763 </a:t>
            </a:r>
            <a:r>
              <a:rPr lang="es-C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llegando a un monto máximo de </a:t>
            </a:r>
            <a:r>
              <a:rPr lang="es-CL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MM$ 10.048</a:t>
            </a:r>
            <a:endParaRPr lang="es-CL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8458203" y="3510857"/>
            <a:ext cx="3200400" cy="3141652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58</a:t>
            </a:r>
            <a:r>
              <a:rPr lang="es-CL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s-CL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CL" sz="4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empresas comunicaron los aportes recibidos de gobiernos</a:t>
            </a:r>
          </a:p>
        </p:txBody>
      </p:sp>
      <p:sp>
        <p:nvSpPr>
          <p:cNvPr id="13" name="Elipse 12"/>
          <p:cNvSpPr/>
          <p:nvPr/>
        </p:nvSpPr>
        <p:spPr>
          <a:xfrm>
            <a:off x="685801" y="3510857"/>
            <a:ext cx="3200400" cy="3141652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</a:t>
            </a:r>
            <a:r>
              <a:rPr lang="es-CL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reporta el valor de los aportes a partidos políticos</a:t>
            </a:r>
            <a:endParaRPr lang="es-C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CL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572002" y="3510857"/>
            <a:ext cx="3200400" cy="3141652"/>
          </a:xfrm>
          <a:prstGeom prst="ellipse">
            <a:avLst/>
          </a:prstGeom>
          <a:solidFill>
            <a:srgbClr val="FF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</a:t>
            </a:r>
            <a:r>
              <a:rPr lang="es-CL" sz="4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s-CL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declaran su </a:t>
            </a:r>
            <a:r>
              <a:rPr lang="es-CL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participación en políticas públicas</a:t>
            </a:r>
            <a:endParaRPr lang="es-CL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CL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environmentalgraffiti.com/sites/default/files/images/Ice-caps-meting-deadliest-effect-global-warmingjpg.img_assist_custom-600x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b="3513"/>
          <a:stretch/>
        </p:blipFill>
        <p:spPr bwMode="auto">
          <a:xfrm>
            <a:off x="-1" y="0"/>
            <a:ext cx="1220152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CuadroTexto"/>
          <p:cNvSpPr txBox="1"/>
          <p:nvPr/>
        </p:nvSpPr>
        <p:spPr>
          <a:xfrm>
            <a:off x="0" y="5206984"/>
            <a:ext cx="6286500" cy="830997"/>
          </a:xfrm>
          <a:prstGeom prst="rect">
            <a:avLst/>
          </a:prstGeom>
          <a:solidFill>
            <a:schemeClr val="accent5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800" b="1" dirty="0" smtClean="0">
                <a:latin typeface="Bellerose" pitchFamily="2" charset="0"/>
              </a:rPr>
              <a:t>MEDIO AMBIENTE</a:t>
            </a:r>
            <a:endParaRPr lang="es-CL" sz="4800" b="1" dirty="0"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77661149.jpg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l="6216" t="9798" r="428" b="4611"/>
          <a:stretch/>
        </p:blipFill>
        <p:spPr>
          <a:xfrm>
            <a:off x="0" y="-312821"/>
            <a:ext cx="12240126" cy="7146758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0" y="192505"/>
            <a:ext cx="7652084" cy="644207"/>
          </a:xfrm>
          <a:prstGeom prst="rect">
            <a:avLst/>
          </a:prstGeom>
          <a:solidFill>
            <a:srgbClr val="D9D9D9">
              <a:alpha val="83922"/>
            </a:srgbClr>
          </a:solidFill>
        </p:spPr>
        <p:txBody>
          <a:bodyPr wrap="square">
            <a:noAutofit/>
          </a:bodyPr>
          <a:lstStyle/>
          <a:p>
            <a:r>
              <a:rPr lang="es-CL" sz="2800" dirty="0" smtClean="0">
                <a:latin typeface="Berlin Sans FB" pitchFamily="34" charset="0"/>
              </a:rPr>
              <a:t>ENFOQUE PREVENTIVO EN LAS OPERACIONES</a:t>
            </a:r>
            <a:endParaRPr lang="es-CL" sz="2800" dirty="0">
              <a:latin typeface="Berlin Sans FB" pitchFamily="34" charset="0"/>
            </a:endParaRPr>
          </a:p>
        </p:txBody>
      </p:sp>
      <p:sp>
        <p:nvSpPr>
          <p:cNvPr id="11" name="Oval 6"/>
          <p:cNvSpPr/>
          <p:nvPr/>
        </p:nvSpPr>
        <p:spPr>
          <a:xfrm>
            <a:off x="264154" y="2501090"/>
            <a:ext cx="2620297" cy="2608312"/>
          </a:xfrm>
          <a:prstGeom prst="ellipse">
            <a:avLst/>
          </a:prstGeom>
          <a:solidFill>
            <a:srgbClr val="0033CC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>
                <a:solidFill>
                  <a:schemeClr val="bg1"/>
                </a:solidFill>
              </a:rPr>
              <a:t>88%</a:t>
            </a:r>
            <a:r>
              <a:rPr lang="es-CL" sz="3200" b="1" dirty="0" smtClean="0">
                <a:solidFill>
                  <a:schemeClr val="bg1"/>
                </a:solidFill>
              </a:rPr>
              <a:t> </a:t>
            </a:r>
            <a:endParaRPr lang="es-CL" sz="1500" dirty="0">
              <a:solidFill>
                <a:schemeClr val="bg1"/>
              </a:solidFill>
            </a:endParaRPr>
          </a:p>
          <a:p>
            <a:pPr algn="ctr"/>
            <a:r>
              <a:rPr lang="es-CL" sz="1500" dirty="0" smtClean="0">
                <a:solidFill>
                  <a:schemeClr val="bg1"/>
                </a:solidFill>
              </a:rPr>
              <a:t>Reporta iniciativas </a:t>
            </a:r>
            <a:r>
              <a:rPr lang="es-CL" sz="1500" dirty="0">
                <a:solidFill>
                  <a:schemeClr val="bg1"/>
                </a:solidFill>
              </a:rPr>
              <a:t>para reducir el consumo de energía </a:t>
            </a:r>
          </a:p>
        </p:txBody>
      </p:sp>
      <p:sp>
        <p:nvSpPr>
          <p:cNvPr id="12" name="Oval 6"/>
          <p:cNvSpPr/>
          <p:nvPr/>
        </p:nvSpPr>
        <p:spPr>
          <a:xfrm>
            <a:off x="3235549" y="2501090"/>
            <a:ext cx="2620297" cy="2608312"/>
          </a:xfrm>
          <a:prstGeom prst="ellipse">
            <a:avLst/>
          </a:prstGeom>
          <a:solidFill>
            <a:srgbClr val="0033CC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s-CL" sz="4000" b="1" dirty="0" smtClean="0">
                <a:solidFill>
                  <a:schemeClr val="bg1"/>
                </a:solidFill>
              </a:rPr>
              <a:t>75%</a:t>
            </a:r>
            <a:endParaRPr lang="es-CL" sz="4000" b="1" dirty="0">
              <a:solidFill>
                <a:schemeClr val="bg1"/>
              </a:solidFill>
            </a:endParaRPr>
          </a:p>
          <a:p>
            <a:pPr algn="ctr"/>
            <a:r>
              <a:rPr lang="es-CL" sz="1500" dirty="0" smtClean="0">
                <a:solidFill>
                  <a:schemeClr val="bg1"/>
                </a:solidFill>
              </a:rPr>
              <a:t>Reporta iniciativas </a:t>
            </a:r>
            <a:r>
              <a:rPr lang="es-CL" sz="1500" dirty="0">
                <a:solidFill>
                  <a:schemeClr val="bg1"/>
                </a:solidFill>
              </a:rPr>
              <a:t>para cuidar y reutilizar </a:t>
            </a:r>
            <a:r>
              <a:rPr lang="es-CL" sz="1500" dirty="0" smtClean="0">
                <a:solidFill>
                  <a:schemeClr val="bg1"/>
                </a:solidFill>
              </a:rPr>
              <a:t>agua</a:t>
            </a:r>
            <a:endParaRPr lang="es-CL" sz="1500" dirty="0">
              <a:solidFill>
                <a:schemeClr val="bg1"/>
              </a:solidFill>
            </a:endParaRPr>
          </a:p>
        </p:txBody>
      </p:sp>
      <p:sp>
        <p:nvSpPr>
          <p:cNvPr id="13" name="Oval 6"/>
          <p:cNvSpPr/>
          <p:nvPr/>
        </p:nvSpPr>
        <p:spPr>
          <a:xfrm>
            <a:off x="6206944" y="2633437"/>
            <a:ext cx="2620297" cy="2608312"/>
          </a:xfrm>
          <a:prstGeom prst="ellipse">
            <a:avLst/>
          </a:prstGeom>
          <a:solidFill>
            <a:srgbClr val="0033CC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es-CL" sz="4000" b="1" dirty="0" smtClean="0">
                <a:solidFill>
                  <a:schemeClr val="bg1"/>
                </a:solidFill>
              </a:rPr>
              <a:t>79%</a:t>
            </a:r>
            <a:r>
              <a:rPr lang="es-CL" sz="3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L" sz="1600" dirty="0">
                <a:solidFill>
                  <a:schemeClr val="bg1"/>
                </a:solidFill>
              </a:rPr>
              <a:t> </a:t>
            </a:r>
            <a:r>
              <a:rPr lang="es-CL" sz="1600" dirty="0" smtClean="0">
                <a:solidFill>
                  <a:schemeClr val="bg1"/>
                </a:solidFill>
              </a:rPr>
              <a:t>Reporta iniciativas </a:t>
            </a:r>
            <a:r>
              <a:rPr lang="es-CL" sz="1600" dirty="0">
                <a:solidFill>
                  <a:schemeClr val="bg1"/>
                </a:solidFill>
              </a:rPr>
              <a:t>para reducir las emisiones de GEI y las reducciones logradas.</a:t>
            </a:r>
          </a:p>
        </p:txBody>
      </p:sp>
      <p:sp>
        <p:nvSpPr>
          <p:cNvPr id="9" name="Oval 6"/>
          <p:cNvSpPr/>
          <p:nvPr/>
        </p:nvSpPr>
        <p:spPr>
          <a:xfrm>
            <a:off x="9178339" y="2633437"/>
            <a:ext cx="2620297" cy="2608312"/>
          </a:xfrm>
          <a:prstGeom prst="ellipse">
            <a:avLst/>
          </a:prstGeom>
          <a:solidFill>
            <a:srgbClr val="0033CC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CL" sz="4000" b="1" dirty="0" smtClean="0">
                <a:solidFill>
                  <a:schemeClr val="bg1"/>
                </a:solidFill>
              </a:rPr>
              <a:t>83%</a:t>
            </a:r>
            <a:r>
              <a:rPr lang="es-CL" sz="3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CL" sz="1600" dirty="0">
                <a:solidFill>
                  <a:schemeClr val="bg1"/>
                </a:solidFill>
              </a:rPr>
              <a:t> </a:t>
            </a:r>
            <a:r>
              <a:rPr lang="es-CL" sz="1600" dirty="0" smtClean="0">
                <a:solidFill>
                  <a:schemeClr val="bg1"/>
                </a:solidFill>
              </a:rPr>
              <a:t>Reporta iniciativas </a:t>
            </a:r>
            <a:r>
              <a:rPr lang="es-CL" sz="1600" dirty="0">
                <a:solidFill>
                  <a:schemeClr val="bg1"/>
                </a:solidFill>
              </a:rPr>
              <a:t>para reciclar y reutilizar materiales y </a:t>
            </a:r>
            <a:r>
              <a:rPr lang="es-CL" sz="1600" dirty="0" smtClean="0">
                <a:solidFill>
                  <a:schemeClr val="bg1"/>
                </a:solidFill>
              </a:rPr>
              <a:t>residuos</a:t>
            </a:r>
            <a:endParaRPr lang="es-C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4705.JPG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t="12083" b="12292"/>
          <a:stretch/>
        </p:blipFill>
        <p:spPr>
          <a:xfrm>
            <a:off x="0" y="-38100"/>
            <a:ext cx="12192000" cy="6915150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-24063" y="435310"/>
            <a:ext cx="5967663" cy="527216"/>
          </a:xfrm>
          <a:prstGeom prst="rect">
            <a:avLst/>
          </a:prstGeom>
          <a:solidFill>
            <a:srgbClr val="D9D9D9">
              <a:alpha val="83922"/>
            </a:srgbClr>
          </a:solidFill>
        </p:spPr>
        <p:txBody>
          <a:bodyPr wrap="square">
            <a:noAutofit/>
          </a:bodyPr>
          <a:lstStyle/>
          <a:p>
            <a:pPr lvl="0" algn="ctr"/>
            <a:r>
              <a:rPr lang="es-ES_tradnl" sz="2000" dirty="0" smtClean="0"/>
              <a:t>OPERAR CON RESPONSABILIDAD AMBIENTAL</a:t>
            </a:r>
            <a:endParaRPr lang="es-CL" sz="2000" dirty="0">
              <a:solidFill>
                <a:prstClr val="black"/>
              </a:solidFill>
              <a:latin typeface="Berlin Sans FB" pitchFamily="34" charset="0"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6863408" y="3237895"/>
            <a:ext cx="5328592" cy="864096"/>
          </a:xfrm>
          <a:prstGeom prst="rect">
            <a:avLst/>
          </a:prstGeom>
          <a:solidFill>
            <a:srgbClr val="33CC33">
              <a:alpha val="80000"/>
            </a:srgbClr>
          </a:solidFill>
        </p:spPr>
        <p:txBody>
          <a:bodyPr wrap="square" anchor="ctr">
            <a:noAutofit/>
          </a:bodyPr>
          <a:lstStyle/>
          <a:p>
            <a:pPr lvl="0"/>
            <a:r>
              <a:rPr lang="es-ES" sz="2400" b="1" dirty="0" smtClean="0"/>
              <a:t>75% </a:t>
            </a:r>
            <a:r>
              <a:rPr lang="es-CL" dirty="0" smtClean="0">
                <a:solidFill>
                  <a:schemeClr val="bg1"/>
                </a:solidFill>
              </a:rPr>
              <a:t>Ahorro </a:t>
            </a:r>
            <a:r>
              <a:rPr lang="es-CL" dirty="0">
                <a:solidFill>
                  <a:schemeClr val="bg1"/>
                </a:solidFill>
              </a:rPr>
              <a:t>de energía debido a la conservación y a mejoras en la eficiencia.</a:t>
            </a:r>
            <a:endParaRPr lang="es-CL" sz="2800" b="1" dirty="0">
              <a:solidFill>
                <a:schemeClr val="bg1"/>
              </a:solidFill>
              <a:latin typeface="Bellerose" pitchFamily="2" charset="0"/>
            </a:endParaRPr>
          </a:p>
        </p:txBody>
      </p:sp>
      <p:sp>
        <p:nvSpPr>
          <p:cNvPr id="9" name="5 CuadroTexto"/>
          <p:cNvSpPr txBox="1"/>
          <p:nvPr/>
        </p:nvSpPr>
        <p:spPr>
          <a:xfrm>
            <a:off x="6863408" y="4558959"/>
            <a:ext cx="5328592" cy="864096"/>
          </a:xfrm>
          <a:prstGeom prst="rect">
            <a:avLst/>
          </a:prstGeom>
          <a:solidFill>
            <a:srgbClr val="33CC33">
              <a:alpha val="80000"/>
            </a:srgbClr>
          </a:solidFill>
        </p:spPr>
        <p:txBody>
          <a:bodyPr wrap="square" anchor="ctr">
            <a:noAutofit/>
          </a:bodyPr>
          <a:lstStyle/>
          <a:p>
            <a:pPr lvl="0"/>
            <a:r>
              <a:rPr lang="es-ES" sz="2400" b="1" dirty="0" smtClean="0"/>
              <a:t>54%</a:t>
            </a:r>
            <a:r>
              <a:rPr lang="es-CL" dirty="0" smtClean="0">
                <a:solidFill>
                  <a:schemeClr val="bg1"/>
                </a:solidFill>
              </a:rPr>
              <a:t> </a:t>
            </a:r>
            <a:r>
              <a:rPr lang="es-CL" dirty="0">
                <a:solidFill>
                  <a:schemeClr val="bg1"/>
                </a:solidFill>
              </a:rPr>
              <a:t>Emisiones totales, directas e indirectas, de gases de efecto invernadero, en peso</a:t>
            </a:r>
            <a:endParaRPr lang="es-CL" sz="2800" dirty="0">
              <a:solidFill>
                <a:schemeClr val="bg1"/>
              </a:solidFill>
              <a:latin typeface="Bellerose" pitchFamily="2" charset="0"/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6863408" y="1916831"/>
            <a:ext cx="5328592" cy="864096"/>
          </a:xfrm>
          <a:prstGeom prst="rect">
            <a:avLst/>
          </a:prstGeom>
          <a:solidFill>
            <a:srgbClr val="33CC33">
              <a:alpha val="80000"/>
            </a:srgbClr>
          </a:solidFill>
        </p:spPr>
        <p:txBody>
          <a:bodyPr wrap="square" anchor="ctr">
            <a:noAutofit/>
          </a:bodyPr>
          <a:lstStyle/>
          <a:p>
            <a:pPr lvl="0"/>
            <a:r>
              <a:rPr lang="es-ES" sz="2400" b="1" dirty="0" smtClean="0"/>
              <a:t>54% </a:t>
            </a:r>
            <a:r>
              <a:rPr lang="es-CL" dirty="0" smtClean="0">
                <a:solidFill>
                  <a:schemeClr val="bg1"/>
                </a:solidFill>
              </a:rPr>
              <a:t>Porcentaje </a:t>
            </a:r>
            <a:r>
              <a:rPr lang="es-CL" dirty="0">
                <a:solidFill>
                  <a:schemeClr val="bg1"/>
                </a:solidFill>
              </a:rPr>
              <a:t>y volumen total de agua reciclada y reutilizada</a:t>
            </a:r>
            <a:r>
              <a:rPr lang="es-CL" dirty="0" smtClean="0">
                <a:solidFill>
                  <a:schemeClr val="bg1"/>
                </a:solidFill>
              </a:rPr>
              <a:t>.</a:t>
            </a:r>
            <a:endParaRPr lang="es-CL" sz="2800" b="1" dirty="0">
              <a:solidFill>
                <a:schemeClr val="bg1"/>
              </a:solidFill>
              <a:latin typeface="Bellerose" pitchFamily="2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1467852" y="1916831"/>
            <a:ext cx="3585411" cy="3210799"/>
          </a:xfrm>
          <a:prstGeom prst="ellipse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17,5 millones de toneladas de CO2 </a:t>
            </a:r>
            <a:r>
              <a:rPr lang="es-CL" sz="2800" b="1" dirty="0" smtClean="0"/>
              <a:t>en promedio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8340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2744" y="1224685"/>
            <a:ext cx="8449955" cy="4574536"/>
          </a:xfrm>
          <a:prstGeom prst="rect">
            <a:avLst/>
          </a:prstGeom>
        </p:spPr>
      </p:pic>
      <p:pic>
        <p:nvPicPr>
          <p:cNvPr id="3" name="Imagen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44" y="6064494"/>
            <a:ext cx="2300839" cy="4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2089" y="5981390"/>
            <a:ext cx="2380610" cy="5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iana_0112\Downloads\6958774226_384d3a9742_o.jpg"/>
          <p:cNvPicPr>
            <a:picLocks noChangeAspect="1" noChangeArrowheads="1"/>
          </p:cNvPicPr>
          <p:nvPr/>
        </p:nvPicPr>
        <p:blipFill rotWithShape="1">
          <a:blip r:embed="rId3" cstate="print"/>
          <a:srcRect b="25263"/>
          <a:stretch/>
        </p:blipFill>
        <p:spPr bwMode="auto">
          <a:xfrm>
            <a:off x="-1" y="0"/>
            <a:ext cx="12192000" cy="6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 CuadroTexto"/>
          <p:cNvSpPr txBox="1"/>
          <p:nvPr/>
        </p:nvSpPr>
        <p:spPr>
          <a:xfrm>
            <a:off x="-1" y="192505"/>
            <a:ext cx="10154654" cy="644207"/>
          </a:xfrm>
          <a:prstGeom prst="rect">
            <a:avLst/>
          </a:prstGeom>
          <a:solidFill>
            <a:srgbClr val="D9D9D9">
              <a:alpha val="83922"/>
            </a:srgbClr>
          </a:solidFill>
        </p:spPr>
        <p:txBody>
          <a:bodyPr wrap="square">
            <a:noAutofit/>
          </a:bodyPr>
          <a:lstStyle/>
          <a:p>
            <a:r>
              <a:rPr lang="es-ES_tradnl" sz="2800" dirty="0" smtClean="0"/>
              <a:t>DESARROLLO DE TECNOLOGÍAS QUE RESPETAN EL MEDIO AMBIENTE</a:t>
            </a:r>
            <a:endParaRPr lang="es-CL" sz="2800" dirty="0">
              <a:latin typeface="Berlin Sans FB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64431" y="1570937"/>
            <a:ext cx="3585411" cy="3210799"/>
          </a:xfrm>
          <a:prstGeom prst="ellipse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/>
              <a:t>92%</a:t>
            </a:r>
          </a:p>
          <a:p>
            <a:pPr algn="ctr"/>
            <a:r>
              <a:rPr lang="es-CL" sz="2400" b="1" dirty="0" smtClean="0"/>
              <a:t>Reporta la incorporación </a:t>
            </a:r>
            <a:r>
              <a:rPr lang="es-CL" sz="2400" b="1" dirty="0"/>
              <a:t>de tecnologías respetuosas con el medio ambiente</a:t>
            </a:r>
            <a:endParaRPr lang="es-CL" sz="2400" dirty="0"/>
          </a:p>
        </p:txBody>
      </p:sp>
      <p:sp>
        <p:nvSpPr>
          <p:cNvPr id="7" name="Elipse 6"/>
          <p:cNvSpPr/>
          <p:nvPr/>
        </p:nvSpPr>
        <p:spPr>
          <a:xfrm>
            <a:off x="4263189" y="1570937"/>
            <a:ext cx="3585411" cy="3210799"/>
          </a:xfrm>
          <a:prstGeom prst="ellipse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400" b="1" dirty="0" smtClean="0"/>
              <a:t>58%</a:t>
            </a:r>
          </a:p>
          <a:p>
            <a:pPr algn="ctr"/>
            <a:r>
              <a:rPr lang="es-CL" sz="2400" b="1" dirty="0" smtClean="0"/>
              <a:t>Declara el desglose del </a:t>
            </a:r>
            <a:r>
              <a:rPr lang="es-CL" sz="2400" b="1" dirty="0"/>
              <a:t>total de gastos e inversiones </a:t>
            </a:r>
            <a:r>
              <a:rPr lang="es-CL" sz="2400" b="1" dirty="0" smtClean="0"/>
              <a:t>ambientales.</a:t>
            </a:r>
            <a:endParaRPr lang="es-CL" sz="2400" dirty="0"/>
          </a:p>
        </p:txBody>
      </p:sp>
      <p:sp>
        <p:nvSpPr>
          <p:cNvPr id="8" name="Elipse 7"/>
          <p:cNvSpPr/>
          <p:nvPr/>
        </p:nvSpPr>
        <p:spPr>
          <a:xfrm>
            <a:off x="8361947" y="1570937"/>
            <a:ext cx="3585411" cy="3210799"/>
          </a:xfrm>
          <a:prstGeom prst="ellipse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Inversión ambiental declarada MM$ 461.768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5319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250675" y="5160566"/>
            <a:ext cx="5941325" cy="830997"/>
          </a:xfrm>
          <a:prstGeom prst="rect">
            <a:avLst/>
          </a:prstGeom>
          <a:solidFill>
            <a:schemeClr val="tx1">
              <a:lumMod val="95000"/>
              <a:lumOff val="5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4800" dirty="0" smtClean="0">
                <a:solidFill>
                  <a:schemeClr val="bg1"/>
                </a:solidFill>
                <a:latin typeface="Bellerose" pitchFamily="2" charset="0"/>
              </a:rPr>
              <a:t>EL DESAFÍO</a:t>
            </a:r>
            <a:endParaRPr lang="es-CL" sz="4800" b="1" dirty="0">
              <a:solidFill>
                <a:schemeClr val="bg1"/>
              </a:solidFill>
              <a:latin typeface="Belleros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2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05" y="0"/>
            <a:ext cx="10712158" cy="5799221"/>
          </a:xfrm>
          <a:prstGeom prst="rect">
            <a:avLst/>
          </a:prstGeom>
        </p:spPr>
      </p:pic>
      <p:pic>
        <p:nvPicPr>
          <p:cNvPr id="3" name="Image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5" y="6089455"/>
            <a:ext cx="2991895" cy="6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438" y="5981390"/>
            <a:ext cx="30956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12192000" cy="123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0" y="482873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L" sz="32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SISTEMA DE INTEGRACIÓN DE LOS PRINCIPIOS </a:t>
            </a:r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</a:t>
            </a:r>
          </a:p>
          <a:p>
            <a:pPr algn="ctr">
              <a:spcBef>
                <a:spcPct val="0"/>
              </a:spcBef>
            </a:pPr>
            <a:r>
              <a:rPr lang="es-CL" sz="32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PACTO </a:t>
            </a:r>
            <a:r>
              <a:rPr lang="es-CL" sz="32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GLOBAL (SIPP)</a:t>
            </a:r>
          </a:p>
        </p:txBody>
      </p:sp>
      <p:grpSp>
        <p:nvGrpSpPr>
          <p:cNvPr id="4" name="Grupo 3"/>
          <p:cNvGrpSpPr>
            <a:grpSpLocks/>
          </p:cNvGrpSpPr>
          <p:nvPr/>
        </p:nvGrpSpPr>
        <p:grpSpPr>
          <a:xfrm>
            <a:off x="-2807" y="2880832"/>
            <a:ext cx="2340000" cy="2340000"/>
            <a:chOff x="2971185" y="-200997"/>
            <a:chExt cx="1525424" cy="1458713"/>
          </a:xfrm>
          <a:solidFill>
            <a:srgbClr val="7030A0"/>
          </a:solidFill>
        </p:grpSpPr>
        <p:sp>
          <p:nvSpPr>
            <p:cNvPr id="5" name="Elipse 4"/>
            <p:cNvSpPr/>
            <p:nvPr/>
          </p:nvSpPr>
          <p:spPr>
            <a:xfrm>
              <a:off x="2971185" y="-200997"/>
              <a:ext cx="1525424" cy="145871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ipse 4"/>
            <p:cNvSpPr/>
            <p:nvPr/>
          </p:nvSpPr>
          <p:spPr>
            <a:xfrm>
              <a:off x="3194578" y="12627"/>
              <a:ext cx="1078638" cy="1031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kern="1200" dirty="0" smtClean="0">
                  <a:latin typeface="+mj-lt"/>
                </a:rPr>
                <a:t>I. Capacitación </a:t>
              </a:r>
              <a:r>
                <a:rPr lang="es-CL" sz="2000" b="1" kern="1200" dirty="0" err="1" smtClean="0">
                  <a:latin typeface="+mj-lt"/>
                </a:rPr>
                <a:t>COPs</a:t>
              </a:r>
              <a:endParaRPr lang="es-ES" sz="2000" b="1" kern="1200" dirty="0">
                <a:latin typeface="+mj-lt"/>
              </a:endParaRPr>
            </a:p>
          </p:txBody>
        </p:sp>
      </p:grpSp>
      <p:grpSp>
        <p:nvGrpSpPr>
          <p:cNvPr id="7" name="Grupo 6"/>
          <p:cNvGrpSpPr>
            <a:grpSpLocks/>
          </p:cNvGrpSpPr>
          <p:nvPr/>
        </p:nvGrpSpPr>
        <p:grpSpPr>
          <a:xfrm>
            <a:off x="2410447" y="2880831"/>
            <a:ext cx="2340000" cy="2340000"/>
            <a:chOff x="4511684" y="900791"/>
            <a:chExt cx="1409086" cy="1409086"/>
          </a:xfrm>
          <a:solidFill>
            <a:srgbClr val="7030A0"/>
          </a:solidFill>
        </p:grpSpPr>
        <p:sp>
          <p:nvSpPr>
            <p:cNvPr id="8" name="Elipse 7"/>
            <p:cNvSpPr/>
            <p:nvPr/>
          </p:nvSpPr>
          <p:spPr>
            <a:xfrm>
              <a:off x="4511684" y="900791"/>
              <a:ext cx="1409086" cy="140908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6"/>
            <p:cNvSpPr/>
            <p:nvPr/>
          </p:nvSpPr>
          <p:spPr>
            <a:xfrm>
              <a:off x="4718040" y="1107147"/>
              <a:ext cx="996374" cy="9963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kern="1200" dirty="0" smtClean="0">
                  <a:latin typeface="+mj-lt"/>
                </a:rPr>
                <a:t>II</a:t>
              </a:r>
              <a:r>
                <a:rPr lang="es-CL" sz="2000" kern="1200" dirty="0" smtClean="0">
                  <a:latin typeface="+mj-lt"/>
                </a:rPr>
                <a:t>. </a:t>
              </a:r>
              <a:r>
                <a:rPr lang="es-CL" sz="2000" b="1" kern="1200" dirty="0" smtClean="0">
                  <a:latin typeface="+mj-lt"/>
                </a:rPr>
                <a:t>Apoyo en Desarrollo </a:t>
              </a:r>
              <a:r>
                <a:rPr lang="es-CL" sz="2000" b="1" kern="1200" dirty="0" err="1" smtClean="0">
                  <a:latin typeface="+mj-lt"/>
                </a:rPr>
                <a:t>COPs</a:t>
              </a:r>
              <a:endParaRPr lang="en-US" sz="2000" b="1" kern="1200" noProof="0" dirty="0">
                <a:latin typeface="+mj-lt"/>
              </a:endParaRPr>
            </a:p>
          </p:txBody>
        </p:sp>
      </p:grpSp>
      <p:grpSp>
        <p:nvGrpSpPr>
          <p:cNvPr id="10" name="Grupo 9"/>
          <p:cNvGrpSpPr>
            <a:grpSpLocks/>
          </p:cNvGrpSpPr>
          <p:nvPr/>
        </p:nvGrpSpPr>
        <p:grpSpPr>
          <a:xfrm>
            <a:off x="4823701" y="2880831"/>
            <a:ext cx="2340000" cy="2340000"/>
            <a:chOff x="3920670" y="2618561"/>
            <a:chExt cx="1458713" cy="1458713"/>
          </a:xfrm>
          <a:solidFill>
            <a:srgbClr val="7030A0"/>
          </a:solidFill>
        </p:grpSpPr>
        <p:sp>
          <p:nvSpPr>
            <p:cNvPr id="11" name="Elipse 10"/>
            <p:cNvSpPr/>
            <p:nvPr/>
          </p:nvSpPr>
          <p:spPr>
            <a:xfrm>
              <a:off x="3920670" y="2618561"/>
              <a:ext cx="1458713" cy="145871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8"/>
            <p:cNvSpPr/>
            <p:nvPr/>
          </p:nvSpPr>
          <p:spPr>
            <a:xfrm>
              <a:off x="4134294" y="2832185"/>
              <a:ext cx="1031465" cy="1031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kern="1200" dirty="0" smtClean="0">
                  <a:latin typeface="+mj-lt"/>
                </a:rPr>
                <a:t>III. Revisión </a:t>
              </a:r>
              <a:r>
                <a:rPr lang="es-CL" sz="2000" b="1" kern="1200" dirty="0" err="1" smtClean="0">
                  <a:latin typeface="+mj-lt"/>
                </a:rPr>
                <a:t>COPs</a:t>
              </a:r>
              <a:endParaRPr lang="es-ES" sz="2000" b="1" kern="1200" dirty="0">
                <a:latin typeface="+mj-lt"/>
              </a:endParaRPr>
            </a:p>
          </p:txBody>
        </p:sp>
      </p:grpSp>
      <p:grpSp>
        <p:nvGrpSpPr>
          <p:cNvPr id="13" name="Grupo 12"/>
          <p:cNvGrpSpPr>
            <a:grpSpLocks/>
          </p:cNvGrpSpPr>
          <p:nvPr/>
        </p:nvGrpSpPr>
        <p:grpSpPr>
          <a:xfrm>
            <a:off x="7236955" y="2880830"/>
            <a:ext cx="2340000" cy="2340000"/>
            <a:chOff x="2088410" y="2618561"/>
            <a:chExt cx="1458713" cy="1458713"/>
          </a:xfrm>
          <a:solidFill>
            <a:srgbClr val="7030A0"/>
          </a:solidFill>
        </p:grpSpPr>
        <p:sp>
          <p:nvSpPr>
            <p:cNvPr id="14" name="Elipse 13"/>
            <p:cNvSpPr/>
            <p:nvPr/>
          </p:nvSpPr>
          <p:spPr>
            <a:xfrm>
              <a:off x="2088410" y="2618561"/>
              <a:ext cx="1458713" cy="1458713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7796769"/>
                <a:satOff val="-35976"/>
                <a:lumOff val="13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10"/>
            <p:cNvSpPr/>
            <p:nvPr/>
          </p:nvSpPr>
          <p:spPr>
            <a:xfrm>
              <a:off x="2302034" y="2832185"/>
              <a:ext cx="1031465" cy="10314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kern="1200" dirty="0" smtClean="0">
                  <a:latin typeface="+mj-lt"/>
                </a:rPr>
                <a:t>IV. Publicación Análisis de </a:t>
              </a:r>
              <a:r>
                <a:rPr lang="es-CL" sz="2000" b="1" kern="1200" dirty="0" err="1" smtClean="0">
                  <a:latin typeface="+mj-lt"/>
                </a:rPr>
                <a:t>COPs</a:t>
              </a:r>
              <a:r>
                <a:rPr lang="es-CL" sz="2000" b="1" kern="1200" dirty="0" smtClean="0">
                  <a:latin typeface="+mj-lt"/>
                </a:rPr>
                <a:t> / Cumplimiento de principios</a:t>
              </a:r>
              <a:endParaRPr lang="en-US" sz="2000" b="1" kern="1200" noProof="0" dirty="0" smtClean="0">
                <a:latin typeface="+mj-lt"/>
              </a:endParaRPr>
            </a:p>
          </p:txBody>
        </p:sp>
      </p:grpSp>
      <p:grpSp>
        <p:nvGrpSpPr>
          <p:cNvPr id="16" name="Grupo 15"/>
          <p:cNvGrpSpPr>
            <a:grpSpLocks/>
          </p:cNvGrpSpPr>
          <p:nvPr/>
        </p:nvGrpSpPr>
        <p:grpSpPr>
          <a:xfrm>
            <a:off x="9650209" y="2880830"/>
            <a:ext cx="2340000" cy="2340000"/>
            <a:chOff x="1472861" y="831221"/>
            <a:chExt cx="1557412" cy="1548227"/>
          </a:xfrm>
          <a:solidFill>
            <a:srgbClr val="7030A0"/>
          </a:solidFill>
        </p:grpSpPr>
        <p:sp>
          <p:nvSpPr>
            <p:cNvPr id="17" name="Elipse 16"/>
            <p:cNvSpPr/>
            <p:nvPr/>
          </p:nvSpPr>
          <p:spPr>
            <a:xfrm>
              <a:off x="1472861" y="831221"/>
              <a:ext cx="1557412" cy="154822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Elipse 12"/>
            <p:cNvSpPr/>
            <p:nvPr/>
          </p:nvSpPr>
          <p:spPr>
            <a:xfrm>
              <a:off x="1700939" y="1057954"/>
              <a:ext cx="1101256" cy="10947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000" b="1" kern="1200" dirty="0" smtClean="0">
                  <a:latin typeface="+mj-lt"/>
                </a:rPr>
                <a:t>V. Encuentro Anual / Presentación de resultados</a:t>
              </a:r>
              <a:endParaRPr lang="en-US" sz="2000" b="1" kern="1200" noProof="0" dirty="0">
                <a:latin typeface="+mj-lt"/>
              </a:endParaRPr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434633" y="5378852"/>
            <a:ext cx="14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1</a:t>
            </a:r>
            <a:endParaRPr lang="es-CL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087649" y="5378852"/>
            <a:ext cx="14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5</a:t>
            </a:r>
            <a:endParaRPr lang="es-CL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674395" y="5378852"/>
            <a:ext cx="14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4</a:t>
            </a:r>
            <a:endParaRPr lang="es-CL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363440" y="5378852"/>
            <a:ext cx="14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3</a:t>
            </a:r>
            <a:endParaRPr lang="es-CL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2847886" y="5378852"/>
            <a:ext cx="146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ETAPA 2</a:t>
            </a:r>
            <a:endParaRPr lang="es-CL" sz="2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29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1" y="1825625"/>
          <a:ext cx="12191999" cy="482282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50725"/>
                <a:gridCol w="2985585"/>
                <a:gridCol w="3111716"/>
                <a:gridCol w="2943973"/>
              </a:tblGrid>
              <a:tr h="670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ACHS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BANCO SANTANDER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ENDESA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MÁS VIDA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519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AGUAS ANDINAS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BANCO SCOTIABANK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ENJOY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MASISA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5477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ALGECIRAS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CAP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ENTEL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METRO DE SANTIAGO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70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ANGLOAMERICAN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CCU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ESSBIO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SIGDO KOPPERS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53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ARAUCO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CELERIS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FOODCORP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SN POWER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10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BANCO BCI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CHILECTRA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GERDAU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SODIMAC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70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BANCO ESTADO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MINERA COLLAHUASI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LABORATORIO BAGÓ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TECNASIC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599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BANCO ITAÚ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>
                          <a:effectLst/>
                        </a:rPr>
                        <a:t>ENAP</a:t>
                      </a:r>
                      <a:endParaRPr lang="es-CL" sz="280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>
                          <a:effectLst/>
                        </a:rPr>
                        <a:t>LATAM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2400" dirty="0" smtClean="0">
                          <a:effectLst/>
                        </a:rPr>
                        <a:t>TELEFONICA</a:t>
                      </a:r>
                      <a:endParaRPr lang="es-CL" sz="28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0" y="502301"/>
            <a:ext cx="1219200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L" sz="4000" b="1" dirty="0" smtClean="0">
                <a:solidFill>
                  <a:schemeClr val="bg1">
                    <a:lumMod val="95000"/>
                  </a:schemeClr>
                </a:solidFill>
              </a:rPr>
              <a:t>32 EMPRESAS PARTICIPAN DEL ESTUDIO SIPP 2013</a:t>
            </a:r>
            <a:endParaRPr lang="es-CL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9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2199" y="750283"/>
            <a:ext cx="3309871" cy="462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098" y="744560"/>
            <a:ext cx="3265834" cy="458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2830" y="770317"/>
            <a:ext cx="3271233" cy="462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5" y="6089455"/>
            <a:ext cx="2991895" cy="61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82830" y="5940325"/>
            <a:ext cx="3271233" cy="7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maliorey.com/wp-content/uploads/2013/09/La-duda.jpg"/>
          <p:cNvPicPr>
            <a:picLocks noChangeAspect="1" noChangeArrowheads="1"/>
          </p:cNvPicPr>
          <p:nvPr/>
        </p:nvPicPr>
        <p:blipFill rotWithShape="1">
          <a:blip r:embed="rId3" cstate="print"/>
          <a:srcRect t="10658" b="4474"/>
          <a:stretch/>
        </p:blipFill>
        <p:spPr bwMode="auto">
          <a:xfrm>
            <a:off x="0" y="-48127"/>
            <a:ext cx="12192000" cy="6898105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562735" y="364476"/>
            <a:ext cx="303069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s-CL" sz="3200" b="1" dirty="0" smtClean="0"/>
              <a:t>1. </a:t>
            </a:r>
            <a:r>
              <a:rPr lang="es-CL" sz="4000" b="1" dirty="0" smtClean="0"/>
              <a:t>CONTEXTO </a:t>
            </a:r>
            <a:r>
              <a:rPr lang="es-CL" sz="3200" b="1" dirty="0" smtClean="0"/>
              <a:t>GENERAL</a:t>
            </a:r>
            <a:endParaRPr lang="es-CL" sz="32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012198" y="676125"/>
            <a:ext cx="6760569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CL" sz="2800" b="1" dirty="0" smtClean="0"/>
              <a:t>2. IDENTIFICACIÓN DE </a:t>
            </a:r>
            <a:r>
              <a:rPr lang="es-CL" sz="3600" b="1" dirty="0" smtClean="0"/>
              <a:t>TEMAS CRÍTICOS</a:t>
            </a:r>
            <a:endParaRPr lang="es-CL" sz="28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543371" y="2693039"/>
            <a:ext cx="5650008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CL" sz="3200" b="1" dirty="0" smtClean="0"/>
              <a:t>3. </a:t>
            </a:r>
            <a:r>
              <a:rPr lang="es-CL" sz="4000" b="1" dirty="0" smtClean="0"/>
              <a:t>ANALISIS</a:t>
            </a:r>
            <a:r>
              <a:rPr lang="es-CL" sz="3200" b="1" dirty="0" smtClean="0"/>
              <a:t> DE LOS REPORTES</a:t>
            </a:r>
            <a:endParaRPr lang="es-CL" sz="32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593432" y="5207579"/>
            <a:ext cx="7600414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s-CL" sz="2800" dirty="0" smtClean="0"/>
              <a:t>4. PRE-SELECCIÓN DE </a:t>
            </a:r>
            <a:r>
              <a:rPr lang="es-CL" sz="4000" b="1" dirty="0" smtClean="0"/>
              <a:t>BUENAS PRÁCTICAS</a:t>
            </a:r>
            <a:endParaRPr lang="es-CL" sz="4000" b="1" dirty="0"/>
          </a:p>
        </p:txBody>
      </p:sp>
    </p:spTree>
    <p:extLst>
      <p:ext uri="{BB962C8B-B14F-4D97-AF65-F5344CB8AC3E}">
        <p14:creationId xmlns:p14="http://schemas.microsoft.com/office/powerpoint/2010/main" val="24474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1794"/>
          <a:stretch/>
        </p:blipFill>
        <p:spPr>
          <a:xfrm>
            <a:off x="0" y="0"/>
            <a:ext cx="12192000" cy="683895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200" y="295811"/>
            <a:ext cx="82283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9600" b="1" dirty="0" smtClean="0">
                <a:solidFill>
                  <a:srgbClr val="FFFF00"/>
                </a:solidFill>
              </a:rPr>
              <a:t>32</a:t>
            </a:r>
            <a:r>
              <a:rPr lang="es-CL" sz="4800" b="1" dirty="0" smtClean="0">
                <a:solidFill>
                  <a:srgbClr val="FFFF00"/>
                </a:solidFill>
              </a:rPr>
              <a:t> </a:t>
            </a:r>
            <a:r>
              <a:rPr lang="es-CL" sz="5400" b="1" dirty="0" smtClean="0">
                <a:solidFill>
                  <a:srgbClr val="FFFF00"/>
                </a:solidFill>
              </a:rPr>
              <a:t>EMPRESAS</a:t>
            </a:r>
            <a:r>
              <a:rPr lang="es-CL" sz="4800" b="1" dirty="0" smtClean="0">
                <a:solidFill>
                  <a:srgbClr val="FFFF00"/>
                </a:solidFill>
              </a:rPr>
              <a:t> ANALIZADAS </a:t>
            </a:r>
            <a:endParaRPr lang="es-CL" sz="4800" b="1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2390625"/>
            <a:ext cx="38481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solidFill>
                  <a:srgbClr val="FFFF00"/>
                </a:solidFill>
              </a:rPr>
              <a:t>24</a:t>
            </a:r>
            <a:r>
              <a:rPr lang="es-CL" sz="2800" dirty="0" smtClean="0">
                <a:solidFill>
                  <a:srgbClr val="FFFF00"/>
                </a:solidFill>
              </a:rPr>
              <a:t> CON REPORTES DE SOSTENIBILIDAD </a:t>
            </a:r>
            <a:r>
              <a:rPr lang="es-CL" sz="5400" b="1" dirty="0" smtClean="0">
                <a:solidFill>
                  <a:srgbClr val="FFFF00"/>
                </a:solidFill>
              </a:rPr>
              <a:t>GRI</a:t>
            </a:r>
            <a:endParaRPr lang="es-CL" sz="5400" b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47750" y="4885548"/>
            <a:ext cx="466954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5400" b="1" dirty="0" smtClean="0">
                <a:solidFill>
                  <a:srgbClr val="FFFF00"/>
                </a:solidFill>
              </a:rPr>
              <a:t>22</a:t>
            </a:r>
            <a:r>
              <a:rPr lang="es-CL" sz="2400" b="1" dirty="0" smtClean="0">
                <a:solidFill>
                  <a:srgbClr val="FFFF00"/>
                </a:solidFill>
              </a:rPr>
              <a:t> EMPRESAS COMPARADAS EN</a:t>
            </a:r>
          </a:p>
          <a:p>
            <a:r>
              <a:rPr lang="es-CL" sz="2400" b="1" dirty="0" smtClean="0">
                <a:solidFill>
                  <a:srgbClr val="FFFF00"/>
                </a:solidFill>
              </a:rPr>
              <a:t> </a:t>
            </a:r>
            <a:r>
              <a:rPr lang="es-CL" sz="4400" b="1" dirty="0" smtClean="0">
                <a:solidFill>
                  <a:srgbClr val="FFFF00"/>
                </a:solidFill>
              </a:rPr>
              <a:t>SIPP 2011 - 2012</a:t>
            </a:r>
            <a:endParaRPr lang="es-CL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734" y="2147012"/>
            <a:ext cx="2679032" cy="2677358"/>
          </a:xfrm>
          <a:prstGeom prst="ellipse">
            <a:avLst/>
          </a:prstGeom>
        </p:spPr>
      </p:pic>
      <p:sp>
        <p:nvSpPr>
          <p:cNvPr id="4" name="5 CuadroTexto"/>
          <p:cNvSpPr>
            <a:spLocks noChangeArrowheads="1"/>
          </p:cNvSpPr>
          <p:nvPr/>
        </p:nvSpPr>
        <p:spPr bwMode="auto">
          <a:xfrm>
            <a:off x="10821112" y="1552071"/>
            <a:ext cx="2060812" cy="142821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6000" b="1" dirty="0">
                <a:solidFill>
                  <a:schemeClr val="accent2"/>
                </a:solidFill>
                <a:latin typeface="Sanford" pitchFamily="2" charset="0"/>
              </a:rPr>
              <a:t>9</a:t>
            </a:r>
            <a:r>
              <a:rPr lang="es-CL" sz="6000" b="1" dirty="0" smtClean="0">
                <a:solidFill>
                  <a:schemeClr val="accent2"/>
                </a:solidFill>
                <a:latin typeface="Sanford" pitchFamily="2" charset="0"/>
              </a:rPr>
              <a:t>% </a:t>
            </a:r>
            <a:endParaRPr lang="es-CL" sz="6000" b="1" dirty="0">
              <a:solidFill>
                <a:schemeClr val="accent2"/>
              </a:solidFill>
              <a:latin typeface="Sanford" pitchFamily="2" charset="0"/>
            </a:endParaRPr>
          </a:p>
        </p:txBody>
      </p:sp>
      <p:grpSp>
        <p:nvGrpSpPr>
          <p:cNvPr id="5" name="10 Grupo"/>
          <p:cNvGrpSpPr>
            <a:grpSpLocks/>
          </p:cNvGrpSpPr>
          <p:nvPr/>
        </p:nvGrpSpPr>
        <p:grpSpPr bwMode="auto">
          <a:xfrm>
            <a:off x="5420513" y="201942"/>
            <a:ext cx="4213427" cy="2985280"/>
            <a:chOff x="3545886" y="494504"/>
            <a:chExt cx="4335716" cy="2862488"/>
          </a:xfrm>
        </p:grpSpPr>
        <p:pic>
          <p:nvPicPr>
            <p:cNvPr id="6" name="Picture 4" descr="http://jornadadiaria.com/images/2012/12/generadoras-de-electricidad.jpg"/>
            <p:cNvPicPr>
              <a:picLocks noChangeAspect="1" noChangeArrowheads="1"/>
            </p:cNvPicPr>
            <p:nvPr/>
          </p:nvPicPr>
          <p:blipFill>
            <a:blip r:embed="rId4" cstate="print"/>
            <a:srcRect l="26641" r="4854"/>
            <a:stretch>
              <a:fillRect/>
            </a:stretch>
          </p:blipFill>
          <p:spPr bwMode="auto">
            <a:xfrm>
              <a:off x="3545886" y="764704"/>
              <a:ext cx="2754306" cy="2592288"/>
            </a:xfrm>
            <a:prstGeom prst="ellipse">
              <a:avLst/>
            </a:prstGeom>
            <a:noFill/>
          </p:spPr>
        </p:pic>
        <p:sp>
          <p:nvSpPr>
            <p:cNvPr id="7" name="7 CuadroTexto"/>
            <p:cNvSpPr txBox="1">
              <a:spLocks noChangeArrowheads="1"/>
            </p:cNvSpPr>
            <p:nvPr/>
          </p:nvSpPr>
          <p:spPr bwMode="auto">
            <a:xfrm>
              <a:off x="5937386" y="494504"/>
              <a:ext cx="1944216" cy="973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6000" b="1" dirty="0">
                  <a:solidFill>
                    <a:schemeClr val="accent2"/>
                  </a:solidFill>
                  <a:latin typeface="Sanford" pitchFamily="2" charset="0"/>
                </a:rPr>
                <a:t>9</a:t>
              </a:r>
              <a:r>
                <a:rPr lang="es-CL" sz="6000" b="1" dirty="0" smtClean="0">
                  <a:solidFill>
                    <a:schemeClr val="accent2"/>
                  </a:solidFill>
                  <a:latin typeface="Sanford" pitchFamily="2" charset="0"/>
                </a:rPr>
                <a:t>%</a:t>
              </a:r>
              <a:endParaRPr lang="es-CL" sz="6000" b="1" dirty="0">
                <a:solidFill>
                  <a:schemeClr val="accent2"/>
                </a:solidFill>
                <a:latin typeface="Sanford" pitchFamily="2" charset="0"/>
              </a:endParaRPr>
            </a:p>
          </p:txBody>
        </p:sp>
      </p:grpSp>
      <p:grpSp>
        <p:nvGrpSpPr>
          <p:cNvPr id="11" name="11 Grupo"/>
          <p:cNvGrpSpPr>
            <a:grpSpLocks/>
          </p:cNvGrpSpPr>
          <p:nvPr/>
        </p:nvGrpSpPr>
        <p:grpSpPr bwMode="auto">
          <a:xfrm>
            <a:off x="2809938" y="3383729"/>
            <a:ext cx="5676788" cy="3474271"/>
            <a:chOff x="3599055" y="3861048"/>
            <a:chExt cx="4482617" cy="2592288"/>
          </a:xfrm>
        </p:grpSpPr>
        <p:pic>
          <p:nvPicPr>
            <p:cNvPr id="12" name="Picture 8" descr="http://www.igdigital.com/wp-content/uploads/2012/04/sector-financiero.jpg"/>
            <p:cNvPicPr>
              <a:picLocks noChangeAspect="1" noChangeArrowheads="1"/>
            </p:cNvPicPr>
            <p:nvPr/>
          </p:nvPicPr>
          <p:blipFill>
            <a:blip r:embed="rId5" cstate="print"/>
            <a:srcRect l="13328" r="10037"/>
            <a:stretch>
              <a:fillRect/>
            </a:stretch>
          </p:blipFill>
          <p:spPr bwMode="auto">
            <a:xfrm>
              <a:off x="3599055" y="3861048"/>
              <a:ext cx="2773144" cy="2592288"/>
            </a:xfrm>
            <a:prstGeom prst="ellipse">
              <a:avLst/>
            </a:prstGeom>
            <a:noFill/>
          </p:spPr>
        </p:pic>
        <p:sp>
          <p:nvSpPr>
            <p:cNvPr id="13" name="8 CuadroTexto"/>
            <p:cNvSpPr txBox="1">
              <a:spLocks noChangeArrowheads="1"/>
            </p:cNvSpPr>
            <p:nvPr/>
          </p:nvSpPr>
          <p:spPr bwMode="auto">
            <a:xfrm>
              <a:off x="6137456" y="4061108"/>
              <a:ext cx="1944216" cy="7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6000" b="1" dirty="0" smtClean="0">
                  <a:solidFill>
                    <a:schemeClr val="accent2"/>
                  </a:solidFill>
                  <a:latin typeface="Sanford" pitchFamily="2" charset="0"/>
                </a:rPr>
                <a:t>16%</a:t>
              </a:r>
              <a:endParaRPr lang="es-CL" sz="6000" b="1" dirty="0">
                <a:solidFill>
                  <a:schemeClr val="accent2"/>
                </a:solidFill>
                <a:latin typeface="Sanford" pitchFamily="2" charset="0"/>
              </a:endParaRPr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21195" t="4163" r="15273" b="1543"/>
          <a:stretch/>
        </p:blipFill>
        <p:spPr>
          <a:xfrm>
            <a:off x="311876" y="15496"/>
            <a:ext cx="3799650" cy="3658168"/>
          </a:xfrm>
          <a:prstGeom prst="ellipse">
            <a:avLst/>
          </a:prstGeom>
        </p:spPr>
      </p:pic>
      <p:sp>
        <p:nvSpPr>
          <p:cNvPr id="18" name="7 CuadroTexto"/>
          <p:cNvSpPr txBox="1">
            <a:spLocks noChangeArrowheads="1"/>
          </p:cNvSpPr>
          <p:nvPr/>
        </p:nvSpPr>
        <p:spPr bwMode="auto">
          <a:xfrm>
            <a:off x="3758953" y="-183231"/>
            <a:ext cx="188937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8000" b="1" dirty="0" smtClean="0">
                <a:solidFill>
                  <a:schemeClr val="accent2"/>
                </a:solidFill>
                <a:latin typeface="Sanford" pitchFamily="2" charset="0"/>
              </a:rPr>
              <a:t>25%</a:t>
            </a:r>
            <a:endParaRPr lang="es-CL" sz="8000" b="1" dirty="0">
              <a:solidFill>
                <a:schemeClr val="accent2"/>
              </a:solidFill>
              <a:latin typeface="Sanford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673307" y="5249106"/>
            <a:ext cx="5518694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</a:rPr>
              <a:t>Transporte (6%), Bebidas </a:t>
            </a:r>
            <a:r>
              <a:rPr lang="es-CL" sz="2400" dirty="0">
                <a:solidFill>
                  <a:schemeClr val="bg1"/>
                </a:solidFill>
              </a:rPr>
              <a:t>y </a:t>
            </a:r>
            <a:r>
              <a:rPr lang="es-CL" sz="2400" dirty="0" smtClean="0">
                <a:solidFill>
                  <a:schemeClr val="bg1"/>
                </a:solidFill>
              </a:rPr>
              <a:t>Alimentos (6%), Telecomunicaciones (6%), Minería (6%)</a:t>
            </a:r>
            <a:endParaRPr lang="es-CL" sz="2400" dirty="0">
              <a:solidFill>
                <a:schemeClr val="bg1"/>
              </a:solidFill>
            </a:endParaRPr>
          </a:p>
          <a:p>
            <a:r>
              <a:rPr lang="es-CL" sz="2400" dirty="0" smtClean="0">
                <a:solidFill>
                  <a:schemeClr val="bg1"/>
                </a:solidFill>
              </a:rPr>
              <a:t>Sanitarias </a:t>
            </a:r>
            <a:r>
              <a:rPr lang="es-CL" sz="2400" dirty="0">
                <a:solidFill>
                  <a:schemeClr val="bg1"/>
                </a:solidFill>
              </a:rPr>
              <a:t>(6</a:t>
            </a:r>
            <a:r>
              <a:rPr lang="es-CL" sz="2400" dirty="0" smtClean="0">
                <a:solidFill>
                  <a:schemeClr val="bg1"/>
                </a:solidFill>
              </a:rPr>
              <a:t>%), </a:t>
            </a:r>
            <a:r>
              <a:rPr lang="es-CL" sz="2400" i="1" dirty="0" err="1" smtClean="0">
                <a:solidFill>
                  <a:schemeClr val="bg1"/>
                </a:solidFill>
              </a:rPr>
              <a:t>Retail</a:t>
            </a:r>
            <a:r>
              <a:rPr lang="es-CL" sz="2400" i="1" dirty="0" smtClean="0">
                <a:solidFill>
                  <a:schemeClr val="bg1"/>
                </a:solidFill>
              </a:rPr>
              <a:t> (3%), </a:t>
            </a:r>
            <a:r>
              <a:rPr lang="es-CL" sz="2400" dirty="0" smtClean="0">
                <a:solidFill>
                  <a:schemeClr val="bg1"/>
                </a:solidFill>
              </a:rPr>
              <a:t>otros </a:t>
            </a:r>
            <a:r>
              <a:rPr lang="es-CL" sz="2400" dirty="0">
                <a:solidFill>
                  <a:schemeClr val="bg1"/>
                </a:solidFill>
              </a:rPr>
              <a:t>(6</a:t>
            </a:r>
            <a:r>
              <a:rPr lang="es-CL" sz="2400" dirty="0" smtClean="0">
                <a:solidFill>
                  <a:schemeClr val="bg1"/>
                </a:solidFill>
              </a:rPr>
              <a:t>%). </a:t>
            </a: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9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1474</Words>
  <Application>Microsoft Office PowerPoint</Application>
  <PresentationFormat>Panorámica</PresentationFormat>
  <Paragraphs>217</Paragraphs>
  <Slides>32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ＭＳ Ｐゴシック</vt:lpstr>
      <vt:lpstr>Aharoni</vt:lpstr>
      <vt:lpstr>Arial</vt:lpstr>
      <vt:lpstr>Bellerose</vt:lpstr>
      <vt:lpstr>Berlin Sans FB</vt:lpstr>
      <vt:lpstr>Calibri</vt:lpstr>
      <vt:lpstr>Calibri Light</vt:lpstr>
      <vt:lpstr>Cambria</vt:lpstr>
      <vt:lpstr>Sanford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Trevisan Vidal</dc:creator>
  <cp:lastModifiedBy>Pedro Trevisan Vidal</cp:lastModifiedBy>
  <cp:revision>112</cp:revision>
  <cp:lastPrinted>2013-12-17T19:54:10Z</cp:lastPrinted>
  <dcterms:created xsi:type="dcterms:W3CDTF">2013-12-10T13:15:42Z</dcterms:created>
  <dcterms:modified xsi:type="dcterms:W3CDTF">2013-12-17T20:27:17Z</dcterms:modified>
</cp:coreProperties>
</file>